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1" r:id="rId1"/>
  </p:sldMasterIdLst>
  <p:notesMasterIdLst>
    <p:notesMasterId r:id="rId12"/>
  </p:notesMasterIdLst>
  <p:sldIdLst>
    <p:sldId id="256" r:id="rId2"/>
    <p:sldId id="257" r:id="rId3"/>
    <p:sldId id="258" r:id="rId4"/>
    <p:sldId id="260" r:id="rId5"/>
    <p:sldId id="259" r:id="rId6"/>
    <p:sldId id="263" r:id="rId7"/>
    <p:sldId id="262" r:id="rId8"/>
    <p:sldId id="266" r:id="rId9"/>
    <p:sldId id="261" r:id="rId10"/>
    <p:sldId id="264" r:id="rId11"/>
  </p:sldIdLst>
  <p:sldSz cx="12192000" cy="6858000"/>
  <p:notesSz cx="7077075" cy="9051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066C1"/>
    <a:srgbClr val="FA6460"/>
    <a:srgbClr val="E82808"/>
    <a:srgbClr val="ACD4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416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705" y="0"/>
            <a:ext cx="3066733" cy="454168"/>
          </a:xfrm>
          <a:prstGeom prst="rect">
            <a:avLst/>
          </a:prstGeom>
        </p:spPr>
        <p:txBody>
          <a:bodyPr vert="horz" lIns="91440" tIns="45720" rIns="91440" bIns="45720" rtlCol="0"/>
          <a:lstStyle>
            <a:lvl1pPr algn="r">
              <a:defRPr sz="1200"/>
            </a:lvl1pPr>
          </a:lstStyle>
          <a:p>
            <a:fld id="{471C167C-F484-40FC-89EC-64EB43B002EB}" type="datetimeFigureOut">
              <a:rPr lang="en-US" smtClean="0"/>
              <a:t>8/9/2019</a:t>
            </a:fld>
            <a:endParaRPr lang="en-US" dirty="0"/>
          </a:p>
        </p:txBody>
      </p:sp>
      <p:sp>
        <p:nvSpPr>
          <p:cNvPr id="4" name="Slide Image Placeholder 3"/>
          <p:cNvSpPr>
            <a:spLocks noGrp="1" noRot="1" noChangeAspect="1"/>
          </p:cNvSpPr>
          <p:nvPr>
            <p:ph type="sldImg" idx="2"/>
          </p:nvPr>
        </p:nvSpPr>
        <p:spPr>
          <a:xfrm>
            <a:off x="823913" y="1131888"/>
            <a:ext cx="5429250" cy="30543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7708" y="4356239"/>
            <a:ext cx="5661660" cy="356419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97758"/>
            <a:ext cx="3066733" cy="45416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597758"/>
            <a:ext cx="3066733" cy="454167"/>
          </a:xfrm>
          <a:prstGeom prst="rect">
            <a:avLst/>
          </a:prstGeom>
        </p:spPr>
        <p:txBody>
          <a:bodyPr vert="horz" lIns="91440" tIns="45720" rIns="91440" bIns="45720" rtlCol="0" anchor="b"/>
          <a:lstStyle>
            <a:lvl1pPr algn="r">
              <a:defRPr sz="1200"/>
            </a:lvl1pPr>
          </a:lstStyle>
          <a:p>
            <a:fld id="{0204D4FC-2053-4446-92E0-2F157E96B9BA}" type="slidenum">
              <a:rPr lang="en-US" smtClean="0"/>
              <a:t>‹#›</a:t>
            </a:fld>
            <a:endParaRPr lang="en-US" dirty="0"/>
          </a:p>
        </p:txBody>
      </p:sp>
    </p:spTree>
    <p:extLst>
      <p:ext uri="{BB962C8B-B14F-4D97-AF65-F5344CB8AC3E}">
        <p14:creationId xmlns:p14="http://schemas.microsoft.com/office/powerpoint/2010/main" val="2685917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AAD347D-5ACD-4C99-B74B-A9C85AD731AF}" type="datetimeFigureOut">
              <a:rPr lang="en-US" smtClean="0"/>
              <a:t>8/9/2019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84698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8/9/2019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5548145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8/9/2019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0847776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8/9/2019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0049780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8/9/2019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1817642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509A250-FF31-4206-8172-F9D3106AACB1}" type="datetimeFigureOut">
              <a:rPr lang="en-US" smtClean="0"/>
              <a:t>8/9/2019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8201108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509A250-FF31-4206-8172-F9D3106AACB1}" type="datetimeFigureOut">
              <a:rPr lang="en-US" smtClean="0"/>
              <a:t>8/9/2019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9777012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509A250-FF31-4206-8172-F9D3106AACB1}" type="datetimeFigureOut">
              <a:rPr lang="en-US" smtClean="0"/>
              <a:t>8/9/2019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8011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509A250-FF31-4206-8172-F9D3106AACB1}" type="datetimeFigureOut">
              <a:rPr lang="en-US" smtClean="0"/>
              <a:t>8/9/2019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61908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8/9/2019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44422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8/9/2019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08231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t>8/9/2019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09294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8/9/2019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52831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8/9/2019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57846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8/9/2019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04616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8/9/2019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45736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8/9/2019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03053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509A250-FF31-4206-8172-F9D3106AACB1}" type="datetimeFigureOut">
              <a:rPr lang="en-US" smtClean="0"/>
              <a:t>8/9/2019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02111984F565}" type="slidenum">
              <a:rPr lang="en-US" smtClean="0"/>
              <a:t>‹#›</a:t>
            </a:fld>
            <a:endParaRPr lang="en-US" dirty="0"/>
          </a:p>
        </p:txBody>
      </p:sp>
      <p:sp>
        <p:nvSpPr>
          <p:cNvPr id="22" name="TextBox 21">
            <a:extLst>
              <a:ext uri="{FF2B5EF4-FFF2-40B4-BE49-F238E27FC236}">
                <a16:creationId xmlns:a16="http://schemas.microsoft.com/office/drawing/2014/main" xmlns="" id="{87B6FEF0-10CF-41E3-BE1C-25FF3CC3540F}"/>
              </a:ext>
            </a:extLst>
          </p:cNvPr>
          <p:cNvSpPr txBox="1"/>
          <p:nvPr userDrawn="1"/>
        </p:nvSpPr>
        <p:spPr>
          <a:xfrm>
            <a:off x="49880" y="6637088"/>
            <a:ext cx="6148445" cy="184666"/>
          </a:xfrm>
          <a:prstGeom prst="rect">
            <a:avLst/>
          </a:prstGeom>
          <a:noFill/>
        </p:spPr>
        <p:txBody>
          <a:bodyPr wrap="square" rtlCol="0">
            <a:spAutoFit/>
          </a:bodyPr>
          <a:lstStyle/>
          <a:p>
            <a:r>
              <a:rPr lang="en-US" sz="600" dirty="0"/>
              <a:t>* Images are the property of Talking Platforms LLC, Do not reuse without the permission of Talking Platforms</a:t>
            </a:r>
          </a:p>
        </p:txBody>
      </p:sp>
    </p:spTree>
    <p:extLst>
      <p:ext uri="{BB962C8B-B14F-4D97-AF65-F5344CB8AC3E}">
        <p14:creationId xmlns:p14="http://schemas.microsoft.com/office/powerpoint/2010/main" val="72344968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www.jmsvoip.com/"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14.svg"/><Relationship Id="rId10" Type="http://schemas.openxmlformats.org/officeDocument/2006/relationships/image" Target="../media/image19.svg"/><Relationship Id="rId4" Type="http://schemas.openxmlformats.org/officeDocument/2006/relationships/image" Target="../media/image9.png"/><Relationship Id="rId9" Type="http://schemas.openxmlformats.org/officeDocument/2006/relationships/image" Target="../media/image12.png"/><Relationship Id="rId14" Type="http://schemas.openxmlformats.org/officeDocument/2006/relationships/image" Target="../media/image23.sv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599B3E-BE06-410A-AD57-BF608434D73B}"/>
              </a:ext>
            </a:extLst>
          </p:cNvPr>
          <p:cNvSpPr>
            <a:spLocks noGrp="1"/>
          </p:cNvSpPr>
          <p:nvPr>
            <p:ph type="ctrTitle"/>
          </p:nvPr>
        </p:nvSpPr>
        <p:spPr/>
        <p:txBody>
          <a:bodyPr/>
          <a:lstStyle/>
          <a:p>
            <a:r>
              <a:rPr lang="en-US" sz="4400" dirty="0" smtClean="0"/>
              <a:t>JMS </a:t>
            </a:r>
            <a:r>
              <a:rPr lang="en-US" sz="4400" dirty="0"/>
              <a:t>VoIP Telephone </a:t>
            </a:r>
            <a:r>
              <a:rPr lang="en-US" sz="4400" dirty="0" smtClean="0"/>
              <a:t>Co</a:t>
            </a:r>
            <a:endParaRPr lang="en-US" sz="4400" dirty="0"/>
          </a:p>
        </p:txBody>
      </p:sp>
      <p:sp>
        <p:nvSpPr>
          <p:cNvPr id="3" name="Subtitle 2">
            <a:extLst>
              <a:ext uri="{FF2B5EF4-FFF2-40B4-BE49-F238E27FC236}">
                <a16:creationId xmlns:a16="http://schemas.microsoft.com/office/drawing/2014/main" xmlns="" id="{05EC4A67-57FA-40F9-B6E0-7F304CB12E86}"/>
              </a:ext>
            </a:extLst>
          </p:cNvPr>
          <p:cNvSpPr>
            <a:spLocks noGrp="1"/>
          </p:cNvSpPr>
          <p:nvPr>
            <p:ph type="subTitle" idx="1"/>
          </p:nvPr>
        </p:nvSpPr>
        <p:spPr/>
        <p:txBody>
          <a:bodyPr/>
          <a:lstStyle/>
          <a:p>
            <a:r>
              <a:rPr lang="en-US" dirty="0"/>
              <a:t>Reliable, Dependable, quality</a:t>
            </a:r>
          </a:p>
        </p:txBody>
      </p:sp>
      <p:pic>
        <p:nvPicPr>
          <p:cNvPr id="1026" name="Picture 2" descr="Image result for yealink t48s">
            <a:extLst>
              <a:ext uri="{FF2B5EF4-FFF2-40B4-BE49-F238E27FC236}">
                <a16:creationId xmlns:a16="http://schemas.microsoft.com/office/drawing/2014/main" xmlns="" id="{B3E5FB2A-9F6C-44CB-9024-B55E6953E4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4160" y="3963975"/>
            <a:ext cx="3772905" cy="28924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5C2C6C4C-5BC8-4A59-9D8A-94FE260A7455}"/>
              </a:ext>
            </a:extLst>
          </p:cNvPr>
          <p:cNvPicPr>
            <a:picLocks noChangeAspect="1"/>
          </p:cNvPicPr>
          <p:nvPr/>
        </p:nvPicPr>
        <p:blipFill>
          <a:blip r:embed="rId3"/>
          <a:stretch>
            <a:fillRect/>
          </a:stretch>
        </p:blipFill>
        <p:spPr>
          <a:xfrm>
            <a:off x="4406687" y="586381"/>
            <a:ext cx="1499492" cy="3328141"/>
          </a:xfrm>
          <a:prstGeom prst="rect">
            <a:avLst/>
          </a:prstGeom>
        </p:spPr>
      </p:pic>
      <p:pic>
        <p:nvPicPr>
          <p:cNvPr id="5" name="Picture 4">
            <a:extLst>
              <a:ext uri="{FF2B5EF4-FFF2-40B4-BE49-F238E27FC236}">
                <a16:creationId xmlns:a16="http://schemas.microsoft.com/office/drawing/2014/main" xmlns="" id="{87939F12-F37F-4D8C-BE4B-1A8549119742}"/>
              </a:ext>
            </a:extLst>
          </p:cNvPr>
          <p:cNvPicPr>
            <a:picLocks noChangeAspect="1"/>
          </p:cNvPicPr>
          <p:nvPr/>
        </p:nvPicPr>
        <p:blipFill>
          <a:blip r:embed="rId4"/>
          <a:stretch>
            <a:fillRect/>
          </a:stretch>
        </p:blipFill>
        <p:spPr>
          <a:xfrm>
            <a:off x="1265912" y="955378"/>
            <a:ext cx="1402202" cy="140220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3852" y="955377"/>
            <a:ext cx="1424262" cy="1424262"/>
          </a:xfrm>
          <a:prstGeom prst="rect">
            <a:avLst/>
          </a:prstGeom>
        </p:spPr>
      </p:pic>
    </p:spTree>
    <p:extLst>
      <p:ext uri="{BB962C8B-B14F-4D97-AF65-F5344CB8AC3E}">
        <p14:creationId xmlns:p14="http://schemas.microsoft.com/office/powerpoint/2010/main" val="4084866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20FBDC-7FA2-4AF9-ABB0-B67003F865BD}"/>
              </a:ext>
            </a:extLst>
          </p:cNvPr>
          <p:cNvSpPr>
            <a:spLocks noGrp="1"/>
          </p:cNvSpPr>
          <p:nvPr>
            <p:ph type="title"/>
          </p:nvPr>
        </p:nvSpPr>
        <p:spPr>
          <a:xfrm>
            <a:off x="3825381" y="1979513"/>
            <a:ext cx="5662567" cy="1400530"/>
          </a:xfrm>
        </p:spPr>
        <p:txBody>
          <a:bodyPr/>
          <a:lstStyle/>
          <a:p>
            <a:r>
              <a:rPr lang="en-US" sz="5400" dirty="0">
                <a:solidFill>
                  <a:schemeClr val="tx1"/>
                </a:solidFill>
              </a:rPr>
              <a:t>Thank You!</a:t>
            </a:r>
            <a:endParaRPr lang="en-US" sz="5400" dirty="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F06D6F4B-DA44-4E72-8975-45508A9E0A2D}"/>
              </a:ext>
            </a:extLst>
          </p:cNvPr>
          <p:cNvPicPr>
            <a:picLocks noChangeAspect="1"/>
          </p:cNvPicPr>
          <p:nvPr/>
        </p:nvPicPr>
        <p:blipFill>
          <a:blip r:embed="rId2"/>
          <a:stretch>
            <a:fillRect/>
          </a:stretch>
        </p:blipFill>
        <p:spPr>
          <a:xfrm>
            <a:off x="5039418" y="3171039"/>
            <a:ext cx="1400531" cy="1400531"/>
          </a:xfrm>
          <a:prstGeom prst="rect">
            <a:avLst/>
          </a:prstGeom>
        </p:spPr>
      </p:pic>
      <p:sp>
        <p:nvSpPr>
          <p:cNvPr id="5" name="TextBox 4">
            <a:extLst>
              <a:ext uri="{FF2B5EF4-FFF2-40B4-BE49-F238E27FC236}">
                <a16:creationId xmlns:a16="http://schemas.microsoft.com/office/drawing/2014/main" xmlns="" id="{5B977F27-5FF0-4F2B-B738-2F3615275E05}"/>
              </a:ext>
            </a:extLst>
          </p:cNvPr>
          <p:cNvSpPr txBox="1"/>
          <p:nvPr/>
        </p:nvSpPr>
        <p:spPr>
          <a:xfrm>
            <a:off x="3937838" y="4808100"/>
            <a:ext cx="5134062" cy="1015663"/>
          </a:xfrm>
          <a:prstGeom prst="rect">
            <a:avLst/>
          </a:prstGeom>
          <a:noFill/>
        </p:spPr>
        <p:txBody>
          <a:bodyPr wrap="square" rtlCol="0">
            <a:spAutoFit/>
          </a:bodyPr>
          <a:lstStyle/>
          <a:p>
            <a:r>
              <a:rPr lang="en-US" sz="2000" b="1" dirty="0" smtClean="0"/>
              <a:t>JMS VOIP LLC</a:t>
            </a:r>
            <a:endParaRPr lang="en-US" sz="2000" b="1" dirty="0"/>
          </a:p>
          <a:p>
            <a:r>
              <a:rPr lang="en-US" sz="2000" b="1" dirty="0" smtClean="0">
                <a:solidFill>
                  <a:schemeClr val="accent6">
                    <a:lumMod val="75000"/>
                  </a:schemeClr>
                </a:solidFill>
                <a:hlinkClick r:id="rId3"/>
              </a:rPr>
              <a:t>www.jmsvoip.com</a:t>
            </a:r>
            <a:endParaRPr lang="en-US" sz="2000" b="1" dirty="0" smtClean="0">
              <a:solidFill>
                <a:schemeClr val="accent6">
                  <a:lumMod val="75000"/>
                </a:schemeClr>
              </a:solidFill>
            </a:endParaRPr>
          </a:p>
          <a:p>
            <a:r>
              <a:rPr lang="en-US" sz="2000" b="1" dirty="0" smtClean="0"/>
              <a:t>Jason M Seel… Phone 505-445-0595</a:t>
            </a:r>
            <a:endParaRPr lang="en-US" sz="2000" b="1"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9418" y="3171038"/>
            <a:ext cx="1400531" cy="1400531"/>
          </a:xfrm>
          <a:prstGeom prst="rect">
            <a:avLst/>
          </a:prstGeom>
        </p:spPr>
      </p:pic>
    </p:spTree>
    <p:extLst>
      <p:ext uri="{BB962C8B-B14F-4D97-AF65-F5344CB8AC3E}">
        <p14:creationId xmlns:p14="http://schemas.microsoft.com/office/powerpoint/2010/main" val="3592217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B3CEA1-F2CA-451E-9D56-24D6E103D63F}"/>
              </a:ext>
            </a:extLst>
          </p:cNvPr>
          <p:cNvSpPr>
            <a:spLocks noGrp="1"/>
          </p:cNvSpPr>
          <p:nvPr>
            <p:ph type="title"/>
          </p:nvPr>
        </p:nvSpPr>
        <p:spPr>
          <a:xfrm>
            <a:off x="1764554" y="922439"/>
            <a:ext cx="8761413" cy="706964"/>
          </a:xfrm>
        </p:spPr>
        <p:txBody>
          <a:bodyPr/>
          <a:lstStyle/>
          <a:p>
            <a:r>
              <a:rPr lang="en-US" dirty="0">
                <a:solidFill>
                  <a:schemeClr val="bg1">
                    <a:lumMod val="95000"/>
                  </a:schemeClr>
                </a:solidFill>
              </a:rPr>
              <a:t> </a:t>
            </a:r>
            <a:r>
              <a:rPr lang="en-US" dirty="0" smtClean="0">
                <a:solidFill>
                  <a:schemeClr val="bg1">
                    <a:lumMod val="95000"/>
                  </a:schemeClr>
                </a:solidFill>
              </a:rPr>
              <a:t>      </a:t>
            </a:r>
            <a:r>
              <a:rPr lang="en-US" u="sng" dirty="0" smtClean="0">
                <a:solidFill>
                  <a:schemeClr val="bg1">
                    <a:lumMod val="95000"/>
                  </a:schemeClr>
                </a:solidFill>
              </a:rPr>
              <a:t>About JMS VOIP </a:t>
            </a:r>
            <a:r>
              <a:rPr lang="en-US" u="sng" dirty="0">
                <a:solidFill>
                  <a:schemeClr val="bg1">
                    <a:lumMod val="95000"/>
                  </a:schemeClr>
                </a:solidFill>
              </a:rPr>
              <a:t>Telephone </a:t>
            </a:r>
            <a:r>
              <a:rPr lang="en-US" u="sng" dirty="0" smtClean="0">
                <a:solidFill>
                  <a:schemeClr val="bg1">
                    <a:lumMod val="95000"/>
                  </a:schemeClr>
                </a:solidFill>
              </a:rPr>
              <a:t>Co</a:t>
            </a:r>
            <a:endParaRPr lang="en-US" u="sng" dirty="0">
              <a:solidFill>
                <a:schemeClr val="bg1">
                  <a:lumMod val="95000"/>
                </a:schemeClr>
              </a:solidFill>
            </a:endParaRPr>
          </a:p>
        </p:txBody>
      </p:sp>
      <p:sp>
        <p:nvSpPr>
          <p:cNvPr id="3" name="Content Placeholder 2">
            <a:extLst>
              <a:ext uri="{FF2B5EF4-FFF2-40B4-BE49-F238E27FC236}">
                <a16:creationId xmlns:a16="http://schemas.microsoft.com/office/drawing/2014/main" xmlns="" id="{5F2B1DB1-8417-47DF-AA35-7E953811115C}"/>
              </a:ext>
            </a:extLst>
          </p:cNvPr>
          <p:cNvSpPr>
            <a:spLocks noGrp="1"/>
          </p:cNvSpPr>
          <p:nvPr>
            <p:ph idx="1"/>
          </p:nvPr>
        </p:nvSpPr>
        <p:spPr>
          <a:xfrm>
            <a:off x="683862" y="2052918"/>
            <a:ext cx="8946541" cy="4195481"/>
          </a:xfrm>
        </p:spPr>
        <p:txBody>
          <a:bodyPr/>
          <a:lstStyle/>
          <a:p>
            <a:endParaRPr lang="en-US" dirty="0" smtClean="0"/>
          </a:p>
          <a:p>
            <a:r>
              <a:rPr lang="en-US" dirty="0" smtClean="0"/>
              <a:t>We </a:t>
            </a:r>
            <a:r>
              <a:rPr lang="en-US" dirty="0"/>
              <a:t>are </a:t>
            </a:r>
            <a:r>
              <a:rPr lang="en-US" dirty="0" smtClean="0"/>
              <a:t>National Telecommunications &amp; Technology Company</a:t>
            </a:r>
            <a:endParaRPr lang="en-US" dirty="0"/>
          </a:p>
          <a:p>
            <a:endParaRPr lang="en-US" dirty="0" smtClean="0"/>
          </a:p>
          <a:p>
            <a:r>
              <a:rPr lang="en-US" dirty="0" smtClean="0"/>
              <a:t>Been </a:t>
            </a:r>
            <a:r>
              <a:rPr lang="en-US" dirty="0"/>
              <a:t>in </a:t>
            </a:r>
            <a:r>
              <a:rPr lang="en-US" dirty="0" smtClean="0"/>
              <a:t>business for 2 years</a:t>
            </a:r>
            <a:endParaRPr lang="en-US" dirty="0"/>
          </a:p>
          <a:p>
            <a:endParaRPr lang="en-US" dirty="0" smtClean="0"/>
          </a:p>
          <a:p>
            <a:r>
              <a:rPr lang="en-US" dirty="0" smtClean="0"/>
              <a:t>We </a:t>
            </a:r>
            <a:r>
              <a:rPr lang="en-US" dirty="0"/>
              <a:t>specialize </a:t>
            </a:r>
            <a:r>
              <a:rPr lang="en-US" dirty="0" smtClean="0"/>
              <a:t>in VOIP, Web &amp; Traditional Fax, SIP Trunks, SD Wan, Phone Systems, Low Voltage Wiring and Technology. Voice, Data, Audio, Video and Security &amp; Camera Systems. </a:t>
            </a:r>
            <a:endParaRPr lang="en-US" dirty="0"/>
          </a:p>
        </p:txBody>
      </p:sp>
      <p:pic>
        <p:nvPicPr>
          <p:cNvPr id="5" name="Picture 4">
            <a:extLst>
              <a:ext uri="{FF2B5EF4-FFF2-40B4-BE49-F238E27FC236}">
                <a16:creationId xmlns:a16="http://schemas.microsoft.com/office/drawing/2014/main" xmlns="" id="{921D9C7E-6366-44DC-A213-088FB832A05C}"/>
              </a:ext>
            </a:extLst>
          </p:cNvPr>
          <p:cNvPicPr>
            <a:picLocks noChangeAspect="1"/>
          </p:cNvPicPr>
          <p:nvPr/>
        </p:nvPicPr>
        <p:blipFill>
          <a:blip r:embed="rId2"/>
          <a:stretch>
            <a:fillRect/>
          </a:stretch>
        </p:blipFill>
        <p:spPr>
          <a:xfrm>
            <a:off x="8783999" y="3779775"/>
            <a:ext cx="3657298" cy="3078225"/>
          </a:xfrm>
          <a:prstGeom prst="rect">
            <a:avLst/>
          </a:prstGeom>
        </p:spPr>
      </p:pic>
    </p:spTree>
    <p:extLst>
      <p:ext uri="{BB962C8B-B14F-4D97-AF65-F5344CB8AC3E}">
        <p14:creationId xmlns:p14="http://schemas.microsoft.com/office/powerpoint/2010/main" val="2074090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B29132-DDAA-403D-996E-7DFE525FE07D}"/>
              </a:ext>
            </a:extLst>
          </p:cNvPr>
          <p:cNvSpPr>
            <a:spLocks noGrp="1"/>
          </p:cNvSpPr>
          <p:nvPr>
            <p:ph type="title"/>
          </p:nvPr>
        </p:nvSpPr>
        <p:spPr>
          <a:xfrm>
            <a:off x="1040394" y="452718"/>
            <a:ext cx="9404723" cy="1400530"/>
          </a:xfrm>
        </p:spPr>
        <p:txBody>
          <a:bodyPr/>
          <a:lstStyle/>
          <a:p>
            <a:r>
              <a:rPr lang="en-US" u="sng" dirty="0"/>
              <a:t>What is VoIP and </a:t>
            </a:r>
            <a:r>
              <a:rPr lang="en-US" u="sng" dirty="0" smtClean="0"/>
              <a:t>Why</a:t>
            </a:r>
            <a:r>
              <a:rPr lang="en-US" u="sng" dirty="0"/>
              <a:t>?</a:t>
            </a:r>
          </a:p>
        </p:txBody>
      </p:sp>
      <p:sp>
        <p:nvSpPr>
          <p:cNvPr id="3" name="Content Placeholder 2">
            <a:extLst>
              <a:ext uri="{FF2B5EF4-FFF2-40B4-BE49-F238E27FC236}">
                <a16:creationId xmlns:a16="http://schemas.microsoft.com/office/drawing/2014/main" xmlns="" id="{62D51F38-5126-46DC-9617-72954100EB6E}"/>
              </a:ext>
            </a:extLst>
          </p:cNvPr>
          <p:cNvSpPr>
            <a:spLocks noGrp="1"/>
          </p:cNvSpPr>
          <p:nvPr>
            <p:ph idx="1"/>
          </p:nvPr>
        </p:nvSpPr>
        <p:spPr>
          <a:xfrm>
            <a:off x="1103312" y="1977417"/>
            <a:ext cx="8946541" cy="4195481"/>
          </a:xfrm>
        </p:spPr>
        <p:txBody>
          <a:bodyPr>
            <a:normAutofit fontScale="85000" lnSpcReduction="20000"/>
          </a:bodyPr>
          <a:lstStyle/>
          <a:p>
            <a:endParaRPr lang="en-US" dirty="0" smtClean="0"/>
          </a:p>
          <a:p>
            <a:r>
              <a:rPr lang="en-US" dirty="0" smtClean="0"/>
              <a:t>Telephone </a:t>
            </a:r>
            <a:r>
              <a:rPr lang="en-US" dirty="0"/>
              <a:t>calls and conversations over the Internet</a:t>
            </a:r>
          </a:p>
          <a:p>
            <a:r>
              <a:rPr lang="en-US" dirty="0"/>
              <a:t>VoIP is replacing all traditional analog and digital telephone lines</a:t>
            </a:r>
          </a:p>
          <a:p>
            <a:r>
              <a:rPr lang="en-US" dirty="0"/>
              <a:t>VoIP has been around since 1995</a:t>
            </a:r>
          </a:p>
          <a:p>
            <a:r>
              <a:rPr lang="en-US" dirty="0"/>
              <a:t>VoIP is reliable and saves money</a:t>
            </a:r>
          </a:p>
          <a:p>
            <a:r>
              <a:rPr lang="en-US" dirty="0"/>
              <a:t>VoIP allows your business to grow and expand easily</a:t>
            </a:r>
          </a:p>
          <a:p>
            <a:r>
              <a:rPr lang="en-US" dirty="0"/>
              <a:t>No more physical phone systems and expensive support contracts</a:t>
            </a:r>
          </a:p>
          <a:p>
            <a:r>
              <a:rPr lang="en-US" dirty="0"/>
              <a:t>Keeps working when your power and Internet are out</a:t>
            </a:r>
          </a:p>
          <a:p>
            <a:r>
              <a:rPr lang="en-US" dirty="0"/>
              <a:t>Adding new employees / users is quick and painless</a:t>
            </a:r>
          </a:p>
          <a:p>
            <a:r>
              <a:rPr lang="en-US" dirty="0"/>
              <a:t>Changes to your service can be done from anywhere with Internet</a:t>
            </a:r>
          </a:p>
          <a:p>
            <a:r>
              <a:rPr lang="en-US" dirty="0"/>
              <a:t>Compatible with your smart phone. Best of both worlds</a:t>
            </a:r>
          </a:p>
          <a:p>
            <a:r>
              <a:rPr lang="en-US" dirty="0"/>
              <a:t>Amazing features - allows the look and feel of any fortune 500 company</a:t>
            </a:r>
          </a:p>
          <a:p>
            <a:r>
              <a:rPr lang="en-US" dirty="0"/>
              <a:t>It just makes sense and your competition has probably already switched!</a:t>
            </a:r>
          </a:p>
        </p:txBody>
      </p:sp>
      <p:pic>
        <p:nvPicPr>
          <p:cNvPr id="5" name="Picture 4">
            <a:extLst>
              <a:ext uri="{FF2B5EF4-FFF2-40B4-BE49-F238E27FC236}">
                <a16:creationId xmlns:a16="http://schemas.microsoft.com/office/drawing/2014/main" xmlns="" id="{B456C66E-0CB1-4CEA-AC5D-448FC04E51A3}"/>
              </a:ext>
            </a:extLst>
          </p:cNvPr>
          <p:cNvPicPr>
            <a:picLocks noChangeAspect="1"/>
          </p:cNvPicPr>
          <p:nvPr/>
        </p:nvPicPr>
        <p:blipFill>
          <a:blip r:embed="rId2"/>
          <a:stretch>
            <a:fillRect/>
          </a:stretch>
        </p:blipFill>
        <p:spPr>
          <a:xfrm>
            <a:off x="9209207" y="2994271"/>
            <a:ext cx="3081324" cy="3863729"/>
          </a:xfrm>
          <a:prstGeom prst="rect">
            <a:avLst/>
          </a:prstGeom>
        </p:spPr>
      </p:pic>
    </p:spTree>
    <p:extLst>
      <p:ext uri="{BB962C8B-B14F-4D97-AF65-F5344CB8AC3E}">
        <p14:creationId xmlns:p14="http://schemas.microsoft.com/office/powerpoint/2010/main" val="2005381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8C60C9-092E-4372-A9DF-9F55A833A311}"/>
              </a:ext>
            </a:extLst>
          </p:cNvPr>
          <p:cNvSpPr>
            <a:spLocks noGrp="1"/>
          </p:cNvSpPr>
          <p:nvPr>
            <p:ph type="title"/>
          </p:nvPr>
        </p:nvSpPr>
        <p:spPr/>
        <p:txBody>
          <a:bodyPr/>
          <a:lstStyle/>
          <a:p>
            <a:r>
              <a:rPr lang="en-US" sz="3200" u="sng" dirty="0"/>
              <a:t>What does </a:t>
            </a:r>
            <a:r>
              <a:rPr lang="en-US" sz="3200" u="sng" dirty="0" smtClean="0"/>
              <a:t>VoIP </a:t>
            </a:r>
            <a:r>
              <a:rPr lang="en-US" sz="3200" u="sng" dirty="0"/>
              <a:t>look like </a:t>
            </a:r>
            <a:r>
              <a:rPr lang="en-US" sz="3200" u="sng" dirty="0" smtClean="0"/>
              <a:t>as </a:t>
            </a:r>
            <a:r>
              <a:rPr lang="en-US" sz="3200" u="sng" dirty="0"/>
              <a:t>our customer</a:t>
            </a:r>
            <a:r>
              <a:rPr lang="en-US" sz="3200" u="sng" dirty="0">
                <a:latin typeface="Arial" panose="020B0604020202020204" pitchFamily="34" charset="0"/>
                <a:cs typeface="Arial" panose="020B0604020202020204" pitchFamily="34" charset="0"/>
              </a:rPr>
              <a:t>?</a:t>
            </a:r>
          </a:p>
        </p:txBody>
      </p:sp>
      <p:pic>
        <p:nvPicPr>
          <p:cNvPr id="5" name="Content Placeholder 4" descr="Download from cloud">
            <a:extLst>
              <a:ext uri="{FF2B5EF4-FFF2-40B4-BE49-F238E27FC236}">
                <a16:creationId xmlns:a16="http://schemas.microsoft.com/office/drawing/2014/main" xmlns="" id="{D171D6A2-D419-4AAE-9349-3BFD4308C0BB}"/>
              </a:ext>
            </a:extLst>
          </p:cNvPr>
          <p:cNvPicPr>
            <a:picLocks noGrp="1" noChangeAspect="1"/>
          </p:cNvPicPr>
          <p:nvPr>
            <p:ph idx="1"/>
          </p:nvPr>
        </p:nvPicPr>
        <p:blipFill>
          <a:blip r:embed="rId2">
            <a:extLst>
              <a:ext uri="{96DAC541-7B7A-43D3-8B79-37D633B846F1}">
                <asvg:svgBlip xmlns:asvg="http://schemas.microsoft.com/office/drawing/2016/SVG/main" xmlns="" r:embed="rId3"/>
              </a:ext>
            </a:extLst>
          </a:blip>
          <a:stretch>
            <a:fillRect/>
          </a:stretch>
        </p:blipFill>
        <p:spPr>
          <a:xfrm>
            <a:off x="5025496" y="2325914"/>
            <a:ext cx="914400" cy="914400"/>
          </a:xfrm>
        </p:spPr>
      </p:pic>
      <p:pic>
        <p:nvPicPr>
          <p:cNvPr id="7" name="Graphic 6" descr="Team">
            <a:extLst>
              <a:ext uri="{FF2B5EF4-FFF2-40B4-BE49-F238E27FC236}">
                <a16:creationId xmlns:a16="http://schemas.microsoft.com/office/drawing/2014/main" xmlns="" id="{7F5A18C7-782F-4B1D-BA60-D271F72400E2}"/>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291593" y="4744695"/>
            <a:ext cx="914400" cy="914400"/>
          </a:xfrm>
          <a:prstGeom prst="rect">
            <a:avLst/>
          </a:prstGeom>
        </p:spPr>
      </p:pic>
      <p:pic>
        <p:nvPicPr>
          <p:cNvPr id="9" name="Graphic 8" descr="Woman">
            <a:extLst>
              <a:ext uri="{FF2B5EF4-FFF2-40B4-BE49-F238E27FC236}">
                <a16:creationId xmlns:a16="http://schemas.microsoft.com/office/drawing/2014/main" xmlns="" id="{733DC9AE-B512-4DBB-8978-F6DA199E0E48}"/>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417266" y="4711860"/>
            <a:ext cx="914400" cy="914400"/>
          </a:xfrm>
          <a:prstGeom prst="rect">
            <a:avLst/>
          </a:prstGeom>
        </p:spPr>
      </p:pic>
      <p:sp>
        <p:nvSpPr>
          <p:cNvPr id="10" name="TextBox 9">
            <a:extLst>
              <a:ext uri="{FF2B5EF4-FFF2-40B4-BE49-F238E27FC236}">
                <a16:creationId xmlns:a16="http://schemas.microsoft.com/office/drawing/2014/main" xmlns="" id="{619DCF67-7378-4850-949E-7BCC856F5C99}"/>
              </a:ext>
            </a:extLst>
          </p:cNvPr>
          <p:cNvSpPr txBox="1"/>
          <p:nvPr/>
        </p:nvSpPr>
        <p:spPr>
          <a:xfrm>
            <a:off x="4242033" y="1624208"/>
            <a:ext cx="2986481" cy="553998"/>
          </a:xfrm>
          <a:prstGeom prst="rect">
            <a:avLst/>
          </a:prstGeom>
          <a:noFill/>
        </p:spPr>
        <p:txBody>
          <a:bodyPr wrap="square" rtlCol="0">
            <a:spAutoFit/>
          </a:bodyPr>
          <a:lstStyle/>
          <a:p>
            <a:pPr algn="ctr"/>
            <a:r>
              <a:rPr lang="en-US" dirty="0">
                <a:solidFill>
                  <a:schemeClr val="bg1"/>
                </a:solidFill>
              </a:rPr>
              <a:t>Our Hosted VoIP Platform</a:t>
            </a:r>
          </a:p>
          <a:p>
            <a:pPr algn="ctr"/>
            <a:r>
              <a:rPr lang="en-US" sz="1200" dirty="0">
                <a:solidFill>
                  <a:schemeClr val="bg1"/>
                </a:solidFill>
              </a:rPr>
              <a:t>(On the Internet)</a:t>
            </a:r>
          </a:p>
        </p:txBody>
      </p:sp>
      <p:sp>
        <p:nvSpPr>
          <p:cNvPr id="11" name="TextBox 10">
            <a:extLst>
              <a:ext uri="{FF2B5EF4-FFF2-40B4-BE49-F238E27FC236}">
                <a16:creationId xmlns:a16="http://schemas.microsoft.com/office/drawing/2014/main" xmlns="" id="{DF139437-6195-489E-913E-E4C6D399DD14}"/>
              </a:ext>
            </a:extLst>
          </p:cNvPr>
          <p:cNvSpPr txBox="1"/>
          <p:nvPr/>
        </p:nvSpPr>
        <p:spPr>
          <a:xfrm>
            <a:off x="1255552" y="6070156"/>
            <a:ext cx="2986481" cy="369332"/>
          </a:xfrm>
          <a:prstGeom prst="rect">
            <a:avLst/>
          </a:prstGeom>
          <a:noFill/>
        </p:spPr>
        <p:txBody>
          <a:bodyPr wrap="square" rtlCol="0">
            <a:spAutoFit/>
          </a:bodyPr>
          <a:lstStyle/>
          <a:p>
            <a:pPr algn="ctr"/>
            <a:r>
              <a:rPr lang="en-US" dirty="0"/>
              <a:t>Your Company</a:t>
            </a:r>
            <a:endParaRPr lang="en-US" sz="1200" dirty="0"/>
          </a:p>
        </p:txBody>
      </p:sp>
      <p:sp>
        <p:nvSpPr>
          <p:cNvPr id="12" name="TextBox 11">
            <a:extLst>
              <a:ext uri="{FF2B5EF4-FFF2-40B4-BE49-F238E27FC236}">
                <a16:creationId xmlns:a16="http://schemas.microsoft.com/office/drawing/2014/main" xmlns="" id="{5DF359DE-2EA9-4515-8865-3709D807440F}"/>
              </a:ext>
            </a:extLst>
          </p:cNvPr>
          <p:cNvSpPr txBox="1"/>
          <p:nvPr/>
        </p:nvSpPr>
        <p:spPr>
          <a:xfrm>
            <a:off x="6090409" y="6070156"/>
            <a:ext cx="3590487" cy="369332"/>
          </a:xfrm>
          <a:prstGeom prst="rect">
            <a:avLst/>
          </a:prstGeom>
          <a:noFill/>
        </p:spPr>
        <p:txBody>
          <a:bodyPr wrap="square" rtlCol="0">
            <a:spAutoFit/>
          </a:bodyPr>
          <a:lstStyle/>
          <a:p>
            <a:pPr algn="ctr"/>
            <a:r>
              <a:rPr lang="en-US" dirty="0"/>
              <a:t>The Caller to your Company</a:t>
            </a:r>
            <a:endParaRPr lang="en-US" sz="1200" dirty="0"/>
          </a:p>
        </p:txBody>
      </p:sp>
      <p:cxnSp>
        <p:nvCxnSpPr>
          <p:cNvPr id="14" name="Straight Arrow Connector 13">
            <a:extLst>
              <a:ext uri="{FF2B5EF4-FFF2-40B4-BE49-F238E27FC236}">
                <a16:creationId xmlns:a16="http://schemas.microsoft.com/office/drawing/2014/main" xmlns="" id="{1ADA8EA8-A1DA-484B-A2B9-96DE1539AA18}"/>
              </a:ext>
            </a:extLst>
          </p:cNvPr>
          <p:cNvCxnSpPr>
            <a:cxnSpLocks/>
          </p:cNvCxnSpPr>
          <p:nvPr/>
        </p:nvCxnSpPr>
        <p:spPr>
          <a:xfrm flipH="1" flipV="1">
            <a:off x="5972963" y="3198372"/>
            <a:ext cx="436226" cy="4449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AF770803-1553-42EF-81C6-CDC439126F85}"/>
              </a:ext>
            </a:extLst>
          </p:cNvPr>
          <p:cNvCxnSpPr>
            <a:cxnSpLocks/>
          </p:cNvCxnSpPr>
          <p:nvPr/>
        </p:nvCxnSpPr>
        <p:spPr>
          <a:xfrm flipH="1">
            <a:off x="3380764" y="3240314"/>
            <a:ext cx="1393971" cy="150438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Image result for yealink">
            <a:extLst>
              <a:ext uri="{FF2B5EF4-FFF2-40B4-BE49-F238E27FC236}">
                <a16:creationId xmlns:a16="http://schemas.microsoft.com/office/drawing/2014/main" xmlns="" id="{4411695C-F56E-4341-86B8-69AEA86471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0499" y="5659816"/>
            <a:ext cx="361601" cy="2712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yealink">
            <a:extLst>
              <a:ext uri="{FF2B5EF4-FFF2-40B4-BE49-F238E27FC236}">
                <a16:creationId xmlns:a16="http://schemas.microsoft.com/office/drawing/2014/main" xmlns="" id="{9FFAA04B-0B65-467A-86F3-0E34341174D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2290" y="5661214"/>
            <a:ext cx="361601" cy="2712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yealink">
            <a:extLst>
              <a:ext uri="{FF2B5EF4-FFF2-40B4-BE49-F238E27FC236}">
                <a16:creationId xmlns:a16="http://schemas.microsoft.com/office/drawing/2014/main" xmlns="" id="{9905F926-7F36-4288-85C4-ECCEAA7337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4294" y="5659456"/>
            <a:ext cx="361601" cy="271201"/>
          </a:xfrm>
          <a:prstGeom prst="rect">
            <a:avLst/>
          </a:prstGeom>
          <a:noFill/>
          <a:extLst>
            <a:ext uri="{909E8E84-426E-40DD-AFC4-6F175D3DCCD1}">
              <a14:hiddenFill xmlns:a14="http://schemas.microsoft.com/office/drawing/2010/main">
                <a:solidFill>
                  <a:srgbClr val="FFFFFF"/>
                </a:solidFill>
              </a14:hiddenFill>
            </a:ext>
          </a:extLst>
        </p:spPr>
      </p:pic>
      <p:pic>
        <p:nvPicPr>
          <p:cNvPr id="21" name="Graphic 20" descr="Telephone">
            <a:extLst>
              <a:ext uri="{FF2B5EF4-FFF2-40B4-BE49-F238E27FC236}">
                <a16:creationId xmlns:a16="http://schemas.microsoft.com/office/drawing/2014/main" xmlns="" id="{20FABCF9-FADF-4F2C-83FF-586C7602FEF7}"/>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340693" y="5634289"/>
            <a:ext cx="446757" cy="446757"/>
          </a:xfrm>
          <a:prstGeom prst="rect">
            <a:avLst/>
          </a:prstGeom>
        </p:spPr>
      </p:pic>
      <p:pic>
        <p:nvPicPr>
          <p:cNvPr id="24" name="Graphic 23" descr="Building">
            <a:extLst>
              <a:ext uri="{FF2B5EF4-FFF2-40B4-BE49-F238E27FC236}">
                <a16:creationId xmlns:a16="http://schemas.microsoft.com/office/drawing/2014/main" xmlns="" id="{B7E34516-8C16-4FFF-B6FF-AF7C2AC9C52A}"/>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6377521" y="3627583"/>
            <a:ext cx="694398" cy="694398"/>
          </a:xfrm>
          <a:prstGeom prst="rect">
            <a:avLst/>
          </a:prstGeom>
        </p:spPr>
      </p:pic>
      <p:cxnSp>
        <p:nvCxnSpPr>
          <p:cNvPr id="28" name="Straight Connector 27">
            <a:extLst>
              <a:ext uri="{FF2B5EF4-FFF2-40B4-BE49-F238E27FC236}">
                <a16:creationId xmlns:a16="http://schemas.microsoft.com/office/drawing/2014/main" xmlns="" id="{5D6ADC8D-71E0-4A03-BB56-D7C4A180DFAF}"/>
              </a:ext>
            </a:extLst>
          </p:cNvPr>
          <p:cNvCxnSpPr/>
          <p:nvPr/>
        </p:nvCxnSpPr>
        <p:spPr>
          <a:xfrm>
            <a:off x="7073807" y="4349036"/>
            <a:ext cx="459833" cy="47463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xmlns="" id="{F9D49A11-9F27-4A8B-8753-A17070AAA371}"/>
              </a:ext>
            </a:extLst>
          </p:cNvPr>
          <p:cNvSpPr txBox="1"/>
          <p:nvPr/>
        </p:nvSpPr>
        <p:spPr>
          <a:xfrm>
            <a:off x="7004807" y="3640822"/>
            <a:ext cx="4739780" cy="646331"/>
          </a:xfrm>
          <a:prstGeom prst="rect">
            <a:avLst/>
          </a:prstGeom>
          <a:noFill/>
        </p:spPr>
        <p:txBody>
          <a:bodyPr wrap="square" rtlCol="0">
            <a:spAutoFit/>
          </a:bodyPr>
          <a:lstStyle/>
          <a:p>
            <a:r>
              <a:rPr lang="en-US" dirty="0"/>
              <a:t>Traditional Telephone, </a:t>
            </a:r>
          </a:p>
          <a:p>
            <a:r>
              <a:rPr lang="en-US" dirty="0"/>
              <a:t>Cellular or VoIP provider</a:t>
            </a:r>
          </a:p>
        </p:txBody>
      </p:sp>
      <p:pic>
        <p:nvPicPr>
          <p:cNvPr id="32" name="Graphic 31" descr="Smart Phone">
            <a:extLst>
              <a:ext uri="{FF2B5EF4-FFF2-40B4-BE49-F238E27FC236}">
                <a16:creationId xmlns:a16="http://schemas.microsoft.com/office/drawing/2014/main" xmlns="" id="{D08BDE20-124E-46E9-9EB2-EFC4CC8CE5DE}"/>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8005883" y="5729681"/>
            <a:ext cx="294858" cy="294858"/>
          </a:xfrm>
          <a:prstGeom prst="rect">
            <a:avLst/>
          </a:prstGeom>
        </p:spPr>
      </p:pic>
      <p:sp>
        <p:nvSpPr>
          <p:cNvPr id="33" name="TextBox 32">
            <a:extLst>
              <a:ext uri="{FF2B5EF4-FFF2-40B4-BE49-F238E27FC236}">
                <a16:creationId xmlns:a16="http://schemas.microsoft.com/office/drawing/2014/main" xmlns="" id="{37D34201-6999-4185-9B78-990F73F14EB2}"/>
              </a:ext>
            </a:extLst>
          </p:cNvPr>
          <p:cNvSpPr txBox="1"/>
          <p:nvPr/>
        </p:nvSpPr>
        <p:spPr>
          <a:xfrm>
            <a:off x="8222609" y="5738070"/>
            <a:ext cx="1928070" cy="261610"/>
          </a:xfrm>
          <a:prstGeom prst="rect">
            <a:avLst/>
          </a:prstGeom>
          <a:noFill/>
        </p:spPr>
        <p:txBody>
          <a:bodyPr wrap="square" rtlCol="0">
            <a:spAutoFit/>
          </a:bodyPr>
          <a:lstStyle/>
          <a:p>
            <a:r>
              <a:rPr lang="en-US" sz="1100" dirty="0"/>
              <a:t>Smart Phone</a:t>
            </a:r>
          </a:p>
        </p:txBody>
      </p:sp>
      <p:sp>
        <p:nvSpPr>
          <p:cNvPr id="35" name="TextBox 34">
            <a:extLst>
              <a:ext uri="{FF2B5EF4-FFF2-40B4-BE49-F238E27FC236}">
                <a16:creationId xmlns:a16="http://schemas.microsoft.com/office/drawing/2014/main" xmlns="" id="{26F1E911-4E38-4F8A-A71A-F4C2A2C55957}"/>
              </a:ext>
            </a:extLst>
          </p:cNvPr>
          <p:cNvSpPr txBox="1"/>
          <p:nvPr/>
        </p:nvSpPr>
        <p:spPr>
          <a:xfrm>
            <a:off x="6462645" y="5659001"/>
            <a:ext cx="1055289" cy="400110"/>
          </a:xfrm>
          <a:prstGeom prst="rect">
            <a:avLst/>
          </a:prstGeom>
          <a:noFill/>
        </p:spPr>
        <p:txBody>
          <a:bodyPr wrap="square" rtlCol="0">
            <a:spAutoFit/>
          </a:bodyPr>
          <a:lstStyle/>
          <a:p>
            <a:r>
              <a:rPr lang="en-US" sz="1000" dirty="0"/>
              <a:t>Standard or </a:t>
            </a:r>
          </a:p>
          <a:p>
            <a:r>
              <a:rPr lang="en-US" sz="1000" dirty="0"/>
              <a:t>VoIP phone</a:t>
            </a:r>
          </a:p>
        </p:txBody>
      </p:sp>
      <p:sp>
        <p:nvSpPr>
          <p:cNvPr id="34" name="TextBox 33">
            <a:extLst>
              <a:ext uri="{FF2B5EF4-FFF2-40B4-BE49-F238E27FC236}">
                <a16:creationId xmlns:a16="http://schemas.microsoft.com/office/drawing/2014/main" xmlns="" id="{68997940-4BF5-4520-A85D-F53F2E6FEF55}"/>
              </a:ext>
            </a:extLst>
          </p:cNvPr>
          <p:cNvSpPr txBox="1"/>
          <p:nvPr/>
        </p:nvSpPr>
        <p:spPr>
          <a:xfrm rot="18771038">
            <a:off x="3491272" y="3313763"/>
            <a:ext cx="1742988" cy="276999"/>
          </a:xfrm>
          <a:prstGeom prst="rect">
            <a:avLst/>
          </a:prstGeom>
          <a:noFill/>
        </p:spPr>
        <p:txBody>
          <a:bodyPr wrap="square" rtlCol="0">
            <a:spAutoFit/>
          </a:bodyPr>
          <a:lstStyle/>
          <a:p>
            <a:r>
              <a:rPr lang="en-US" sz="1200" dirty="0"/>
              <a:t>Internet</a:t>
            </a:r>
          </a:p>
        </p:txBody>
      </p:sp>
    </p:spTree>
    <p:extLst>
      <p:ext uri="{BB962C8B-B14F-4D97-AF65-F5344CB8AC3E}">
        <p14:creationId xmlns:p14="http://schemas.microsoft.com/office/powerpoint/2010/main" val="3109182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6732E6-F98E-4C06-A738-30356C89F648}"/>
              </a:ext>
            </a:extLst>
          </p:cNvPr>
          <p:cNvSpPr>
            <a:spLocks noGrp="1"/>
          </p:cNvSpPr>
          <p:nvPr>
            <p:ph type="title"/>
          </p:nvPr>
        </p:nvSpPr>
        <p:spPr>
          <a:xfrm>
            <a:off x="369274" y="452718"/>
            <a:ext cx="9404723" cy="1400530"/>
          </a:xfrm>
        </p:spPr>
        <p:txBody>
          <a:bodyPr/>
          <a:lstStyle/>
          <a:p>
            <a:r>
              <a:rPr lang="en-US" sz="2800" u="sng" dirty="0" smtClean="0"/>
              <a:t>    Why Choose JMS VOIP </a:t>
            </a:r>
            <a:r>
              <a:rPr lang="en-US" sz="2800" u="sng" dirty="0"/>
              <a:t>Telephone </a:t>
            </a:r>
            <a:r>
              <a:rPr lang="en-US" sz="2800" u="sng" dirty="0" smtClean="0"/>
              <a:t>Co</a:t>
            </a:r>
            <a:endParaRPr lang="en-US" sz="2800" u="sng"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98911B7D-6970-4189-8F91-47DC1B337E9A}"/>
              </a:ext>
            </a:extLst>
          </p:cNvPr>
          <p:cNvSpPr>
            <a:spLocks noGrp="1"/>
          </p:cNvSpPr>
          <p:nvPr>
            <p:ph idx="1"/>
          </p:nvPr>
        </p:nvSpPr>
        <p:spPr>
          <a:xfrm>
            <a:off x="348301" y="2078085"/>
            <a:ext cx="11069116" cy="4195481"/>
          </a:xfrm>
        </p:spPr>
        <p:txBody>
          <a:bodyPr>
            <a:normAutofit lnSpcReduction="10000"/>
          </a:bodyPr>
          <a:lstStyle/>
          <a:p>
            <a:endParaRPr lang="en-US" sz="1800" dirty="0" smtClean="0"/>
          </a:p>
          <a:p>
            <a:r>
              <a:rPr lang="en-US" sz="1800" dirty="0" smtClean="0"/>
              <a:t>We </a:t>
            </a:r>
            <a:r>
              <a:rPr lang="en-US" sz="1800" dirty="0"/>
              <a:t>provide reliable service. We do not cut corners</a:t>
            </a:r>
          </a:p>
          <a:p>
            <a:r>
              <a:rPr lang="en-US" sz="1800" dirty="0"/>
              <a:t>We’re local. You have a real person to contact</a:t>
            </a:r>
          </a:p>
          <a:p>
            <a:r>
              <a:rPr lang="en-US" sz="1800" dirty="0"/>
              <a:t>You’re not a number. No searching for who to call with support and long wait times</a:t>
            </a:r>
          </a:p>
          <a:p>
            <a:r>
              <a:rPr lang="en-US" sz="1800" dirty="0"/>
              <a:t>We’re a small business. We understand what you need and expect</a:t>
            </a:r>
          </a:p>
          <a:p>
            <a:r>
              <a:rPr lang="en-US" sz="1800" dirty="0"/>
              <a:t>Our Hosted VoIP platform has been in service since 2005</a:t>
            </a:r>
          </a:p>
          <a:p>
            <a:r>
              <a:rPr lang="en-US" sz="1800" dirty="0"/>
              <a:t>Our Hosted VoIP platform was designed and built internally. No open source</a:t>
            </a:r>
          </a:p>
          <a:p>
            <a:r>
              <a:rPr lang="en-US" sz="1800" dirty="0"/>
              <a:t>Our Hosted VoIP platform data centers are located in Maryland and Colorado</a:t>
            </a:r>
          </a:p>
          <a:p>
            <a:r>
              <a:rPr lang="en-US" sz="1800" dirty="0"/>
              <a:t>Our data centers are redundant and high availability with real time replication</a:t>
            </a:r>
          </a:p>
          <a:p>
            <a:r>
              <a:rPr lang="en-US" sz="1800" dirty="0"/>
              <a:t>The platform is safe, secure and protected from DoS/DDoS and Toll Fraud </a:t>
            </a:r>
          </a:p>
          <a:p>
            <a:r>
              <a:rPr lang="en-US" sz="1800" dirty="0"/>
              <a:t>The platform supports thousands of customers and phones from east to west coast</a:t>
            </a:r>
          </a:p>
          <a:p>
            <a:pPr marL="0" indent="0">
              <a:buNone/>
            </a:pPr>
            <a:endParaRPr lang="en-US" dirty="0"/>
          </a:p>
          <a:p>
            <a:endParaRPr lang="en-US" dirty="0"/>
          </a:p>
        </p:txBody>
      </p:sp>
      <p:pic>
        <p:nvPicPr>
          <p:cNvPr id="6" name="Picture 5">
            <a:extLst>
              <a:ext uri="{FF2B5EF4-FFF2-40B4-BE49-F238E27FC236}">
                <a16:creationId xmlns:a16="http://schemas.microsoft.com/office/drawing/2014/main" xmlns="" id="{3F5B2E04-0BDC-4FF7-9F4D-48FCC9BAB2B7}"/>
              </a:ext>
            </a:extLst>
          </p:cNvPr>
          <p:cNvPicPr>
            <a:picLocks noChangeAspect="1"/>
          </p:cNvPicPr>
          <p:nvPr/>
        </p:nvPicPr>
        <p:blipFill>
          <a:blip r:embed="rId2"/>
          <a:stretch>
            <a:fillRect/>
          </a:stretch>
        </p:blipFill>
        <p:spPr>
          <a:xfrm>
            <a:off x="10335237" y="2191737"/>
            <a:ext cx="1591466" cy="4905205"/>
          </a:xfrm>
          <a:prstGeom prst="rect">
            <a:avLst/>
          </a:prstGeom>
        </p:spPr>
      </p:pic>
      <p:pic>
        <p:nvPicPr>
          <p:cNvPr id="8" name="Picture 7">
            <a:extLst>
              <a:ext uri="{FF2B5EF4-FFF2-40B4-BE49-F238E27FC236}">
                <a16:creationId xmlns:a16="http://schemas.microsoft.com/office/drawing/2014/main" xmlns="" id="{7B275556-FE0D-401D-8586-2E7839D78073}"/>
              </a:ext>
            </a:extLst>
          </p:cNvPr>
          <p:cNvPicPr>
            <a:picLocks noChangeAspect="1"/>
          </p:cNvPicPr>
          <p:nvPr/>
        </p:nvPicPr>
        <p:blipFill>
          <a:blip r:embed="rId3"/>
          <a:stretch>
            <a:fillRect/>
          </a:stretch>
        </p:blipFill>
        <p:spPr>
          <a:xfrm>
            <a:off x="7639650" y="1254709"/>
            <a:ext cx="1400531" cy="140053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9651" y="1204921"/>
            <a:ext cx="1400530" cy="1400530"/>
          </a:xfrm>
          <a:prstGeom prst="rect">
            <a:avLst/>
          </a:prstGeom>
        </p:spPr>
      </p:pic>
    </p:spTree>
    <p:extLst>
      <p:ext uri="{BB962C8B-B14F-4D97-AF65-F5344CB8AC3E}">
        <p14:creationId xmlns:p14="http://schemas.microsoft.com/office/powerpoint/2010/main" val="1322589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6732E6-F98E-4C06-A738-30356C89F648}"/>
              </a:ext>
            </a:extLst>
          </p:cNvPr>
          <p:cNvSpPr>
            <a:spLocks noGrp="1"/>
          </p:cNvSpPr>
          <p:nvPr>
            <p:ph type="title"/>
          </p:nvPr>
        </p:nvSpPr>
        <p:spPr>
          <a:xfrm>
            <a:off x="344107" y="452718"/>
            <a:ext cx="9404723" cy="1400530"/>
          </a:xfrm>
        </p:spPr>
        <p:txBody>
          <a:bodyPr/>
          <a:lstStyle/>
          <a:p>
            <a:r>
              <a:rPr lang="en-US" sz="2800" u="sng" dirty="0" smtClean="0"/>
              <a:t>      Not </a:t>
            </a:r>
            <a:r>
              <a:rPr lang="en-US" sz="2800" u="sng" dirty="0"/>
              <a:t>all VoIP Providers are the same!</a:t>
            </a:r>
            <a:endParaRPr lang="en-US" sz="2800" u="sng"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98911B7D-6970-4189-8F91-47DC1B337E9A}"/>
              </a:ext>
            </a:extLst>
          </p:cNvPr>
          <p:cNvSpPr>
            <a:spLocks noGrp="1"/>
          </p:cNvSpPr>
          <p:nvPr>
            <p:ph idx="1"/>
          </p:nvPr>
        </p:nvSpPr>
        <p:spPr>
          <a:xfrm>
            <a:off x="271504" y="2068945"/>
            <a:ext cx="9986936" cy="4276437"/>
          </a:xfrm>
        </p:spPr>
        <p:txBody>
          <a:bodyPr>
            <a:normAutofit fontScale="92500" lnSpcReduction="20000"/>
          </a:bodyPr>
          <a:lstStyle/>
          <a:p>
            <a:endParaRPr lang="en-US" sz="1800" dirty="0" smtClean="0"/>
          </a:p>
          <a:p>
            <a:endParaRPr lang="en-US" dirty="0"/>
          </a:p>
          <a:p>
            <a:r>
              <a:rPr lang="en-US" sz="1800" dirty="0" smtClean="0"/>
              <a:t>Large </a:t>
            </a:r>
            <a:r>
              <a:rPr lang="en-US" sz="1800" dirty="0"/>
              <a:t>Telephone companies make it hard to get support. You’re locked into website forms, they hide their direct phone numbers and when you call, its automated and difficult.</a:t>
            </a:r>
          </a:p>
          <a:p>
            <a:r>
              <a:rPr lang="en-US" sz="1800" dirty="0"/>
              <a:t>Most VoIP Providers today are using open source software solutions for their platform. The world knows that software code, both its strengths and weaknesses. Prone to downtime and feature outages. It’s costly to protect and is therefore often ignored in startups.</a:t>
            </a:r>
          </a:p>
          <a:p>
            <a:r>
              <a:rPr lang="en-US" sz="1800" dirty="0"/>
              <a:t>If the price of VoIP service is very low and too good to be true, it usually is. Many startup providers cut corners e.g. Security, DoS/DDOS protection, Toll Fraud protection and quality voice routes to offer a low price. This means more downtime for you and your customers, quality issues and image problems for your company and brand.</a:t>
            </a:r>
          </a:p>
          <a:p>
            <a:r>
              <a:rPr lang="en-US" sz="1800" dirty="0"/>
              <a:t>Many online VoIP providers offer initial deceptive pricing. When you sign up, they start adding in hidden costs. Many require you to pay a year or more in advance.</a:t>
            </a:r>
          </a:p>
          <a:p>
            <a:r>
              <a:rPr lang="en-US" sz="1800" dirty="0"/>
              <a:t>Many VoIP providers add additional features which most small and medium businesses never use, but still pay premium prices for.</a:t>
            </a:r>
          </a:p>
          <a:p>
            <a:endParaRPr lang="en-US" sz="1800" dirty="0"/>
          </a:p>
          <a:p>
            <a:endParaRPr lang="en-US" dirty="0"/>
          </a:p>
          <a:p>
            <a:endParaRPr lang="en-US" dirty="0"/>
          </a:p>
        </p:txBody>
      </p:sp>
      <p:pic>
        <p:nvPicPr>
          <p:cNvPr id="8" name="Picture 7">
            <a:extLst>
              <a:ext uri="{FF2B5EF4-FFF2-40B4-BE49-F238E27FC236}">
                <a16:creationId xmlns:a16="http://schemas.microsoft.com/office/drawing/2014/main" xmlns="" id="{7B275556-FE0D-401D-8586-2E7839D78073}"/>
              </a:ext>
            </a:extLst>
          </p:cNvPr>
          <p:cNvPicPr>
            <a:picLocks noChangeAspect="1"/>
          </p:cNvPicPr>
          <p:nvPr/>
        </p:nvPicPr>
        <p:blipFill>
          <a:blip r:embed="rId2"/>
          <a:stretch>
            <a:fillRect/>
          </a:stretch>
        </p:blipFill>
        <p:spPr>
          <a:xfrm>
            <a:off x="7740317" y="0"/>
            <a:ext cx="1400531" cy="1400531"/>
          </a:xfrm>
          <a:prstGeom prst="rect">
            <a:avLst/>
          </a:prstGeom>
        </p:spPr>
      </p:pic>
      <p:pic>
        <p:nvPicPr>
          <p:cNvPr id="5" name="Picture 4">
            <a:extLst>
              <a:ext uri="{FF2B5EF4-FFF2-40B4-BE49-F238E27FC236}">
                <a16:creationId xmlns:a16="http://schemas.microsoft.com/office/drawing/2014/main" xmlns="" id="{F3E92194-0089-4060-BCA0-A1BB04236ADA}"/>
              </a:ext>
            </a:extLst>
          </p:cNvPr>
          <p:cNvPicPr>
            <a:picLocks noChangeAspect="1"/>
          </p:cNvPicPr>
          <p:nvPr/>
        </p:nvPicPr>
        <p:blipFill>
          <a:blip r:embed="rId3"/>
          <a:stretch>
            <a:fillRect/>
          </a:stretch>
        </p:blipFill>
        <p:spPr>
          <a:xfrm>
            <a:off x="10258440" y="3554241"/>
            <a:ext cx="1913986" cy="330375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17" y="26314"/>
            <a:ext cx="1374217" cy="1374217"/>
          </a:xfrm>
          <a:prstGeom prst="rect">
            <a:avLst/>
          </a:prstGeom>
        </p:spPr>
      </p:pic>
    </p:spTree>
    <p:extLst>
      <p:ext uri="{BB962C8B-B14F-4D97-AF65-F5344CB8AC3E}">
        <p14:creationId xmlns:p14="http://schemas.microsoft.com/office/powerpoint/2010/main" val="248767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9BB0396-880B-4160-8ECC-8A98F26B50C7}"/>
              </a:ext>
            </a:extLst>
          </p:cNvPr>
          <p:cNvPicPr>
            <a:picLocks noChangeAspect="1"/>
          </p:cNvPicPr>
          <p:nvPr/>
        </p:nvPicPr>
        <p:blipFill>
          <a:blip r:embed="rId2"/>
          <a:stretch>
            <a:fillRect/>
          </a:stretch>
        </p:blipFill>
        <p:spPr>
          <a:xfrm>
            <a:off x="9692866" y="5145437"/>
            <a:ext cx="2457189" cy="1720032"/>
          </a:xfrm>
          <a:prstGeom prst="rect">
            <a:avLst/>
          </a:prstGeom>
        </p:spPr>
      </p:pic>
      <p:sp>
        <p:nvSpPr>
          <p:cNvPr id="2" name="Title 1">
            <a:extLst>
              <a:ext uri="{FF2B5EF4-FFF2-40B4-BE49-F238E27FC236}">
                <a16:creationId xmlns:a16="http://schemas.microsoft.com/office/drawing/2014/main" xmlns="" id="{B620FBDC-7FA2-4AF9-ABB0-B67003F865BD}"/>
              </a:ext>
            </a:extLst>
          </p:cNvPr>
          <p:cNvSpPr>
            <a:spLocks noGrp="1"/>
          </p:cNvSpPr>
          <p:nvPr>
            <p:ph type="title"/>
          </p:nvPr>
        </p:nvSpPr>
        <p:spPr/>
        <p:txBody>
          <a:bodyPr/>
          <a:lstStyle/>
          <a:p>
            <a:r>
              <a:rPr lang="en-US" sz="3200" u="sng" dirty="0" smtClean="0"/>
              <a:t>Our </a:t>
            </a:r>
            <a:r>
              <a:rPr lang="en-US" sz="3200" u="sng" dirty="0"/>
              <a:t>Hosted PBX Telephone </a:t>
            </a:r>
            <a:r>
              <a:rPr lang="en-US" sz="3200" u="sng" dirty="0" smtClean="0"/>
              <a:t>features</a:t>
            </a:r>
            <a:endParaRPr lang="en-US" sz="3200" u="sng"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4CB80479-7097-4848-9905-C09BCFEB4AEA}"/>
              </a:ext>
            </a:extLst>
          </p:cNvPr>
          <p:cNvSpPr txBox="1"/>
          <p:nvPr/>
        </p:nvSpPr>
        <p:spPr>
          <a:xfrm>
            <a:off x="505628" y="2340644"/>
            <a:ext cx="2315361" cy="3970318"/>
          </a:xfrm>
          <a:prstGeom prst="rect">
            <a:avLst/>
          </a:prstGeom>
          <a:noFill/>
        </p:spPr>
        <p:txBody>
          <a:bodyPr wrap="square" rtlCol="0">
            <a:spAutoFit/>
          </a:bodyPr>
          <a:lstStyle/>
          <a:p>
            <a:r>
              <a:rPr lang="en-US" sz="1400" dirty="0"/>
              <a:t>Free Intra-Domain Calls</a:t>
            </a:r>
          </a:p>
          <a:p>
            <a:r>
              <a:rPr lang="en-US" sz="1400" dirty="0"/>
              <a:t>Extension Calling</a:t>
            </a:r>
          </a:p>
          <a:p>
            <a:r>
              <a:rPr lang="en-US" sz="1400" dirty="0"/>
              <a:t>Ring/Hunt Groups</a:t>
            </a:r>
          </a:p>
          <a:p>
            <a:r>
              <a:rPr lang="en-US" sz="1400" dirty="0"/>
              <a:t>Conference Rooms</a:t>
            </a:r>
          </a:p>
          <a:p>
            <a:r>
              <a:rPr lang="en-US" sz="1400" dirty="0"/>
              <a:t>Paging Rooms</a:t>
            </a:r>
          </a:p>
          <a:p>
            <a:r>
              <a:rPr lang="en-US" sz="1400" dirty="0"/>
              <a:t>Auto Attendants</a:t>
            </a:r>
          </a:p>
          <a:p>
            <a:r>
              <a:rPr lang="en-US" sz="1400" dirty="0"/>
              <a:t>IVR Nodes</a:t>
            </a:r>
          </a:p>
          <a:p>
            <a:r>
              <a:rPr lang="en-US" sz="1400" dirty="0"/>
              <a:t>ACD/Agent Call Queues</a:t>
            </a:r>
          </a:p>
          <a:p>
            <a:r>
              <a:rPr lang="en-US" sz="1400" dirty="0"/>
              <a:t>Dial by Name Directory</a:t>
            </a:r>
          </a:p>
          <a:p>
            <a:r>
              <a:rPr lang="en-US" sz="1400" dirty="0"/>
              <a:t>Voicemail (Visual/Email)</a:t>
            </a:r>
          </a:p>
          <a:p>
            <a:r>
              <a:rPr lang="en-US" sz="1400" dirty="0"/>
              <a:t>Voicemail Escape</a:t>
            </a:r>
          </a:p>
          <a:p>
            <a:r>
              <a:rPr lang="en-US" sz="1400" dirty="0"/>
              <a:t>Voicemail to Email</a:t>
            </a:r>
          </a:p>
          <a:p>
            <a:r>
              <a:rPr lang="en-US" sz="1400" dirty="0"/>
              <a:t>Missed Call to Email</a:t>
            </a:r>
          </a:p>
          <a:p>
            <a:r>
              <a:rPr lang="en-US" sz="1400" dirty="0"/>
              <a:t>Direct Voicemail Xfer</a:t>
            </a:r>
          </a:p>
          <a:p>
            <a:r>
              <a:rPr lang="en-US" sz="1400" dirty="0"/>
              <a:t>Shared Mailboxes</a:t>
            </a:r>
          </a:p>
          <a:p>
            <a:r>
              <a:rPr lang="en-US" sz="1400" dirty="0"/>
              <a:t>3 Way Calling</a:t>
            </a:r>
          </a:p>
          <a:p>
            <a:r>
              <a:rPr lang="en-US" sz="1400" dirty="0"/>
              <a:t>Call Forwarding</a:t>
            </a:r>
          </a:p>
          <a:p>
            <a:r>
              <a:rPr lang="en-US" sz="1400" dirty="0"/>
              <a:t>Speed Dial</a:t>
            </a:r>
          </a:p>
        </p:txBody>
      </p:sp>
      <p:sp>
        <p:nvSpPr>
          <p:cNvPr id="6" name="TextBox 5">
            <a:extLst>
              <a:ext uri="{FF2B5EF4-FFF2-40B4-BE49-F238E27FC236}">
                <a16:creationId xmlns:a16="http://schemas.microsoft.com/office/drawing/2014/main" xmlns="" id="{2E2FE4FC-23F7-4EDC-9C62-D1E2B147DFBE}"/>
              </a:ext>
            </a:extLst>
          </p:cNvPr>
          <p:cNvSpPr txBox="1"/>
          <p:nvPr/>
        </p:nvSpPr>
        <p:spPr>
          <a:xfrm>
            <a:off x="3312804" y="2340644"/>
            <a:ext cx="3926047" cy="3970318"/>
          </a:xfrm>
          <a:prstGeom prst="rect">
            <a:avLst/>
          </a:prstGeom>
          <a:noFill/>
        </p:spPr>
        <p:txBody>
          <a:bodyPr wrap="square" rtlCol="0">
            <a:spAutoFit/>
          </a:bodyPr>
          <a:lstStyle/>
          <a:p>
            <a:r>
              <a:rPr lang="en-US" sz="1400" dirty="0"/>
              <a:t>Find Me/Follow Me</a:t>
            </a:r>
          </a:p>
          <a:p>
            <a:r>
              <a:rPr lang="en-US" sz="1400" dirty="0"/>
              <a:t>Call Forwarding - Lost Registration</a:t>
            </a:r>
          </a:p>
          <a:p>
            <a:r>
              <a:rPr lang="en-US" sz="1400" dirty="0"/>
              <a:t>Call Transfer</a:t>
            </a:r>
          </a:p>
          <a:p>
            <a:r>
              <a:rPr lang="en-US" sz="1400" dirty="0"/>
              <a:t>Call Hold</a:t>
            </a:r>
          </a:p>
          <a:p>
            <a:r>
              <a:rPr lang="en-US" sz="1400" dirty="0"/>
              <a:t>Call Return</a:t>
            </a:r>
          </a:p>
          <a:p>
            <a:r>
              <a:rPr lang="en-US" sz="1400" dirty="0"/>
              <a:t>Call Waiting</a:t>
            </a:r>
          </a:p>
          <a:p>
            <a:r>
              <a:rPr lang="en-US" sz="1400" dirty="0"/>
              <a:t>Call Wakeup</a:t>
            </a:r>
          </a:p>
          <a:p>
            <a:r>
              <a:rPr lang="en-US" sz="1400" dirty="0"/>
              <a:t>Call Block</a:t>
            </a:r>
          </a:p>
          <a:p>
            <a:r>
              <a:rPr lang="en-US" sz="1400" dirty="0"/>
              <a:t>Park Calls</a:t>
            </a:r>
          </a:p>
          <a:p>
            <a:r>
              <a:rPr lang="en-US" sz="1400" dirty="0"/>
              <a:t>DND (Do Not Disturb)</a:t>
            </a:r>
          </a:p>
          <a:p>
            <a:r>
              <a:rPr lang="en-US" sz="1400" dirty="0"/>
              <a:t>Virtual Switchboard (Auto Attendant)</a:t>
            </a:r>
          </a:p>
          <a:p>
            <a:r>
              <a:rPr lang="en-US" sz="1400" dirty="0"/>
              <a:t>Virtual Extensions</a:t>
            </a:r>
          </a:p>
          <a:p>
            <a:r>
              <a:rPr lang="en-US" sz="1400" dirty="0"/>
              <a:t>Hot Desking</a:t>
            </a:r>
          </a:p>
          <a:p>
            <a:r>
              <a:rPr lang="en-US" sz="1400" dirty="0"/>
              <a:t>Barge/Listen/Teach</a:t>
            </a:r>
          </a:p>
          <a:p>
            <a:r>
              <a:rPr lang="en-US" sz="1400" dirty="0"/>
              <a:t>Shared Call Appearance (via phone)</a:t>
            </a:r>
          </a:p>
          <a:p>
            <a:r>
              <a:rPr lang="en-US" sz="1400" dirty="0"/>
              <a:t>Time Based Routing</a:t>
            </a:r>
          </a:p>
          <a:p>
            <a:r>
              <a:rPr lang="en-US" sz="1400" dirty="0"/>
              <a:t>Extension Monitor (BLF)</a:t>
            </a:r>
          </a:p>
          <a:p>
            <a:r>
              <a:rPr lang="en-US" sz="1400" dirty="0"/>
              <a:t>Wireless phone Support</a:t>
            </a:r>
          </a:p>
        </p:txBody>
      </p:sp>
      <p:sp>
        <p:nvSpPr>
          <p:cNvPr id="7" name="TextBox 6">
            <a:extLst>
              <a:ext uri="{FF2B5EF4-FFF2-40B4-BE49-F238E27FC236}">
                <a16:creationId xmlns:a16="http://schemas.microsoft.com/office/drawing/2014/main" xmlns="" id="{BE6BC8E8-6BCE-427A-AE2A-56AB0EB36575}"/>
              </a:ext>
            </a:extLst>
          </p:cNvPr>
          <p:cNvSpPr txBox="1"/>
          <p:nvPr/>
        </p:nvSpPr>
        <p:spPr>
          <a:xfrm>
            <a:off x="7068614" y="2340644"/>
            <a:ext cx="3615655" cy="3970318"/>
          </a:xfrm>
          <a:prstGeom prst="rect">
            <a:avLst/>
          </a:prstGeom>
          <a:noFill/>
        </p:spPr>
        <p:txBody>
          <a:bodyPr wrap="square" rtlCol="0">
            <a:spAutoFit/>
          </a:bodyPr>
          <a:lstStyle/>
          <a:p>
            <a:r>
              <a:rPr lang="en-US" sz="1400" dirty="0"/>
              <a:t>Call Recording (per extension)*</a:t>
            </a:r>
          </a:p>
          <a:p>
            <a:r>
              <a:rPr lang="en-US" sz="1400" dirty="0"/>
              <a:t>Caller ID (Mapping/Anonymous)</a:t>
            </a:r>
          </a:p>
          <a:p>
            <a:r>
              <a:rPr lang="en-US" sz="1400" dirty="0"/>
              <a:t>Caller ID Name*</a:t>
            </a:r>
          </a:p>
          <a:p>
            <a:r>
              <a:rPr lang="en-US" sz="1400" dirty="0"/>
              <a:t>E911 Service</a:t>
            </a:r>
          </a:p>
          <a:p>
            <a:r>
              <a:rPr lang="en-US" sz="1400" dirty="0"/>
              <a:t>Music on Hold (MOH)</a:t>
            </a:r>
          </a:p>
          <a:p>
            <a:r>
              <a:rPr lang="en-US" sz="1400" dirty="0"/>
              <a:t>Custom Greetings</a:t>
            </a:r>
          </a:p>
          <a:p>
            <a:r>
              <a:rPr lang="en-US" sz="1400" dirty="0"/>
              <a:t>Time Zone Assignments</a:t>
            </a:r>
          </a:p>
          <a:p>
            <a:r>
              <a:rPr lang="en-US" sz="1400" dirty="0"/>
              <a:t>Single Extension/Multiple Devices</a:t>
            </a:r>
          </a:p>
          <a:p>
            <a:r>
              <a:rPr lang="en-US" sz="1400" dirty="0"/>
              <a:t>Company/Extension Address Books</a:t>
            </a:r>
          </a:p>
          <a:p>
            <a:r>
              <a:rPr lang="en-US" sz="1400" dirty="0"/>
              <a:t>CDR Records</a:t>
            </a:r>
          </a:p>
          <a:p>
            <a:r>
              <a:rPr lang="en-US" sz="1400" dirty="0"/>
              <a:t>Export CDR Records</a:t>
            </a:r>
          </a:p>
          <a:p>
            <a:r>
              <a:rPr lang="en-US" sz="1400" dirty="0"/>
              <a:t>Online Administration/Web Portal</a:t>
            </a:r>
          </a:p>
          <a:p>
            <a:r>
              <a:rPr lang="en-US" sz="1400" dirty="0"/>
              <a:t>System Alerts and Warnings</a:t>
            </a:r>
          </a:p>
          <a:p>
            <a:r>
              <a:rPr lang="en-US" sz="1400" dirty="0"/>
              <a:t>Local Numbers</a:t>
            </a:r>
          </a:p>
          <a:p>
            <a:r>
              <a:rPr lang="en-US" sz="1400" dirty="0"/>
              <a:t>Toll Free Numbers</a:t>
            </a:r>
          </a:p>
          <a:p>
            <a:r>
              <a:rPr lang="en-US" sz="1400" dirty="0"/>
              <a:t>Port Your Number</a:t>
            </a:r>
          </a:p>
          <a:p>
            <a:r>
              <a:rPr lang="en-US" sz="1400" dirty="0"/>
              <a:t>Softphone Support</a:t>
            </a:r>
          </a:p>
          <a:p>
            <a:r>
              <a:rPr lang="en-US" sz="1400" dirty="0"/>
              <a:t>Fax to Email/Send Fax*</a:t>
            </a:r>
          </a:p>
        </p:txBody>
      </p:sp>
    </p:spTree>
    <p:extLst>
      <p:ext uri="{BB962C8B-B14F-4D97-AF65-F5344CB8AC3E}">
        <p14:creationId xmlns:p14="http://schemas.microsoft.com/office/powerpoint/2010/main" val="677522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A99380-0A2C-48E5-980C-69E9453AFBE0}"/>
              </a:ext>
            </a:extLst>
          </p:cNvPr>
          <p:cNvSpPr>
            <a:spLocks noGrp="1"/>
          </p:cNvSpPr>
          <p:nvPr>
            <p:ph type="title"/>
          </p:nvPr>
        </p:nvSpPr>
        <p:spPr>
          <a:xfrm>
            <a:off x="125993" y="435940"/>
            <a:ext cx="9404723" cy="1400530"/>
          </a:xfrm>
        </p:spPr>
        <p:txBody>
          <a:bodyPr/>
          <a:lstStyle/>
          <a:p>
            <a:r>
              <a:rPr lang="en-US" sz="3200" dirty="0" smtClean="0"/>
              <a:t>            </a:t>
            </a:r>
            <a:r>
              <a:rPr lang="en-US" sz="4800" u="sng" dirty="0" smtClean="0"/>
              <a:t>Pricing </a:t>
            </a:r>
            <a:r>
              <a:rPr lang="en-US" sz="4800" u="sng" dirty="0"/>
              <a:t>for </a:t>
            </a:r>
            <a:r>
              <a:rPr lang="en-US" sz="4800" u="sng" dirty="0" smtClean="0"/>
              <a:t>JMS VOIP</a:t>
            </a:r>
            <a:endParaRPr lang="en-US" sz="4800" u="sng" dirty="0"/>
          </a:p>
        </p:txBody>
      </p:sp>
      <p:pic>
        <p:nvPicPr>
          <p:cNvPr id="5" name="Content Placeholder 4">
            <a:extLst>
              <a:ext uri="{FF2B5EF4-FFF2-40B4-BE49-F238E27FC236}">
                <a16:creationId xmlns:a16="http://schemas.microsoft.com/office/drawing/2014/main" xmlns="" id="{4316E25C-AC34-4A9B-8236-B97E47E8D57F}"/>
              </a:ext>
            </a:extLst>
          </p:cNvPr>
          <p:cNvPicPr>
            <a:picLocks noGrp="1" noChangeAspect="1"/>
          </p:cNvPicPr>
          <p:nvPr>
            <p:ph idx="1"/>
          </p:nvPr>
        </p:nvPicPr>
        <p:blipFill>
          <a:blip r:embed="rId2"/>
          <a:stretch>
            <a:fillRect/>
          </a:stretch>
        </p:blipFill>
        <p:spPr>
          <a:xfrm>
            <a:off x="5458188" y="2234617"/>
            <a:ext cx="2118105" cy="3416300"/>
          </a:xfrm>
        </p:spPr>
      </p:pic>
      <p:sp>
        <p:nvSpPr>
          <p:cNvPr id="28" name="AutoShape 30">
            <a:extLst>
              <a:ext uri="{FF2B5EF4-FFF2-40B4-BE49-F238E27FC236}">
                <a16:creationId xmlns:a16="http://schemas.microsoft.com/office/drawing/2014/main" xmlns="" id="{49BC0448-CF5A-444B-B560-E507642B74DC}"/>
              </a:ext>
            </a:extLst>
          </p:cNvPr>
          <p:cNvSpPr>
            <a:spLocks noChangeArrowheads="1"/>
          </p:cNvSpPr>
          <p:nvPr/>
        </p:nvSpPr>
        <p:spPr bwMode="auto">
          <a:xfrm>
            <a:off x="15101" y="1771192"/>
            <a:ext cx="2514600" cy="3048000"/>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vert="horz" wrap="square" lIns="36576" tIns="36576" rIns="36576" bIns="36576" numCol="1" anchor="t" anchorCtr="0" compatLnSpc="1">
            <a:prstTxWarp prst="textNoShape">
              <a:avLst/>
            </a:prstTxWarp>
          </a:bodyPr>
          <a:lstStyle/>
          <a:p>
            <a:endParaRPr lang="en-US"/>
          </a:p>
        </p:txBody>
      </p:sp>
      <p:sp>
        <p:nvSpPr>
          <p:cNvPr id="29" name="Text Box 31">
            <a:extLst>
              <a:ext uri="{FF2B5EF4-FFF2-40B4-BE49-F238E27FC236}">
                <a16:creationId xmlns:a16="http://schemas.microsoft.com/office/drawing/2014/main" xmlns="" id="{1ACED221-4C89-4A9E-BD86-56E92A413AC0}"/>
              </a:ext>
            </a:extLst>
          </p:cNvPr>
          <p:cNvSpPr txBox="1">
            <a:spLocks noChangeArrowheads="1"/>
          </p:cNvSpPr>
          <p:nvPr/>
        </p:nvSpPr>
        <p:spPr bwMode="auto">
          <a:xfrm>
            <a:off x="229413" y="1842889"/>
            <a:ext cx="2085975"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FFFFFF"/>
                </a:solidFill>
                <a:latin typeface="Roboto" panose="02000000000000000000" pitchFamily="2" charset="0"/>
              </a:rPr>
              <a:t>Additional</a:t>
            </a:r>
            <a:r>
              <a:rPr kumimoji="0" lang="en-US" altLang="en-US" sz="1800" b="1" i="0" u="none" strike="noStrike" cap="none" normalizeH="0" baseline="0" dirty="0" smtClean="0">
                <a:ln>
                  <a:noFill/>
                </a:ln>
                <a:solidFill>
                  <a:srgbClr val="FFFFFF"/>
                </a:solidFill>
                <a:effectLst/>
                <a:latin typeface="Roboto" panose="02000000000000000000" pitchFamily="2" charset="0"/>
              </a:rPr>
              <a:t> Phone Shared</a:t>
            </a:r>
            <a:r>
              <a:rPr kumimoji="0" lang="en-US" altLang="en-US" sz="1800" b="1" i="0" u="none" strike="noStrike" cap="none" normalizeH="0" dirty="0" smtClean="0">
                <a:ln>
                  <a:noFill/>
                </a:ln>
                <a:solidFill>
                  <a:srgbClr val="FFFFFF"/>
                </a:solidFill>
                <a:effectLst/>
                <a:latin typeface="Roboto" panose="02000000000000000000" pitchFamily="2" charset="0"/>
              </a:rPr>
              <a:t> </a:t>
            </a:r>
            <a:r>
              <a:rPr kumimoji="0" lang="en-US" altLang="en-US" sz="1800" b="1" i="0" u="none" strike="noStrike" cap="none" normalizeH="0" baseline="0" dirty="0" smtClean="0">
                <a:ln>
                  <a:noFill/>
                </a:ln>
                <a:solidFill>
                  <a:srgbClr val="FFFFFF"/>
                </a:solidFill>
                <a:effectLst/>
                <a:latin typeface="Roboto" panose="02000000000000000000" pitchFamily="2" charset="0"/>
              </a:rPr>
              <a:t>Extension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056" name="AutoShape 32">
            <a:extLst>
              <a:ext uri="{FF2B5EF4-FFF2-40B4-BE49-F238E27FC236}">
                <a16:creationId xmlns:a16="http://schemas.microsoft.com/office/drawing/2014/main" xmlns="" id="{B0DCD035-5479-48B1-A9A9-31C901819449}"/>
              </a:ext>
            </a:extLst>
          </p:cNvPr>
          <p:cNvCxnSpPr>
            <a:cxnSpLocks noChangeShapeType="1"/>
          </p:cNvCxnSpPr>
          <p:nvPr/>
        </p:nvCxnSpPr>
        <p:spPr bwMode="auto">
          <a:xfrm>
            <a:off x="147157" y="2495351"/>
            <a:ext cx="2543175" cy="0"/>
          </a:xfrm>
          <a:prstGeom prst="straightConnector1">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30" name="Text Box 33">
            <a:extLst>
              <a:ext uri="{FF2B5EF4-FFF2-40B4-BE49-F238E27FC236}">
                <a16:creationId xmlns:a16="http://schemas.microsoft.com/office/drawing/2014/main" xmlns="" id="{34993DBC-0778-4F5F-8174-BF8849561993}"/>
              </a:ext>
            </a:extLst>
          </p:cNvPr>
          <p:cNvSpPr txBox="1">
            <a:spLocks noChangeArrowheads="1"/>
          </p:cNvSpPr>
          <p:nvPr/>
        </p:nvSpPr>
        <p:spPr bwMode="auto">
          <a:xfrm>
            <a:off x="413857" y="2657276"/>
            <a:ext cx="19240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FFFFFF"/>
                </a:solidFill>
                <a:effectLst/>
                <a:latin typeface="Calibri" panose="020F0502020204030204" pitchFamily="34" charset="0"/>
              </a:rPr>
              <a:t>$ </a:t>
            </a:r>
            <a:r>
              <a:rPr kumimoji="0" lang="en-US" altLang="en-US" sz="3600" b="1" i="0" u="none" strike="noStrike" cap="none" normalizeH="0" baseline="0" dirty="0" smtClean="0">
                <a:ln>
                  <a:noFill/>
                </a:ln>
                <a:solidFill>
                  <a:srgbClr val="FFFFFF"/>
                </a:solidFill>
                <a:effectLst/>
                <a:latin typeface="Calibri" panose="020F0502020204030204" pitchFamily="34" charset="0"/>
              </a:rPr>
              <a:t>10.00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Text Box 34">
            <a:extLst>
              <a:ext uri="{FF2B5EF4-FFF2-40B4-BE49-F238E27FC236}">
                <a16:creationId xmlns:a16="http://schemas.microsoft.com/office/drawing/2014/main" xmlns="" id="{4A3928FD-BF93-464E-A5F1-FBCFDF16E1D8}"/>
              </a:ext>
            </a:extLst>
          </p:cNvPr>
          <p:cNvSpPr txBox="1">
            <a:spLocks noChangeArrowheads="1"/>
          </p:cNvSpPr>
          <p:nvPr/>
        </p:nvSpPr>
        <p:spPr bwMode="auto">
          <a:xfrm>
            <a:off x="328132" y="3314501"/>
            <a:ext cx="20955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Calibri" panose="020F0502020204030204" pitchFamily="34" charset="0"/>
              </a:rPr>
              <a:t>per extension, per month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35">
            <a:extLst>
              <a:ext uri="{FF2B5EF4-FFF2-40B4-BE49-F238E27FC236}">
                <a16:creationId xmlns:a16="http://schemas.microsoft.com/office/drawing/2014/main" xmlns="" id="{B47B7D1C-FD44-4F1D-BD9D-5EBE93AB5D83}"/>
              </a:ext>
            </a:extLst>
          </p:cNvPr>
          <p:cNvSpPr txBox="1">
            <a:spLocks noChangeArrowheads="1"/>
          </p:cNvSpPr>
          <p:nvPr/>
        </p:nvSpPr>
        <p:spPr bwMode="auto">
          <a:xfrm>
            <a:off x="309082" y="3971726"/>
            <a:ext cx="2247900" cy="86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Calibri" panose="020F0502020204030204" pitchFamily="34" charset="0"/>
              </a:rPr>
              <a:t>Inbound and Outbound call rates apply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Calibri" panose="020F0502020204030204" pitchFamily="34" charset="0"/>
              </a:rPr>
              <a:t>Internal calls and all standard PBX features are included and free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60" name="AutoShape 36">
            <a:extLst>
              <a:ext uri="{FF2B5EF4-FFF2-40B4-BE49-F238E27FC236}">
                <a16:creationId xmlns:a16="http://schemas.microsoft.com/office/drawing/2014/main" xmlns="" id="{03C4392F-39A9-4AB0-B7A9-6C71FC1FDF3B}"/>
              </a:ext>
            </a:extLst>
          </p:cNvPr>
          <p:cNvCxnSpPr>
            <a:cxnSpLocks noChangeShapeType="1"/>
          </p:cNvCxnSpPr>
          <p:nvPr/>
        </p:nvCxnSpPr>
        <p:spPr bwMode="auto">
          <a:xfrm>
            <a:off x="147157" y="3800276"/>
            <a:ext cx="2543175" cy="0"/>
          </a:xfrm>
          <a:prstGeom prst="straightConnector1">
            <a:avLst/>
          </a:prstGeom>
          <a:noFill/>
          <a:ln w="9525"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33" name="AutoShape 37">
            <a:extLst>
              <a:ext uri="{FF2B5EF4-FFF2-40B4-BE49-F238E27FC236}">
                <a16:creationId xmlns:a16="http://schemas.microsoft.com/office/drawing/2014/main" xmlns="" id="{051456B4-2D9F-4ACA-994C-4E9F0D8D206B}"/>
              </a:ext>
            </a:extLst>
          </p:cNvPr>
          <p:cNvSpPr>
            <a:spLocks noChangeArrowheads="1"/>
          </p:cNvSpPr>
          <p:nvPr/>
        </p:nvSpPr>
        <p:spPr bwMode="auto">
          <a:xfrm>
            <a:off x="2877119" y="1780976"/>
            <a:ext cx="2514600" cy="3048000"/>
          </a:xfrm>
          <a:prstGeom prst="roundRect">
            <a:avLst>
              <a:gd name="adj" fmla="val 16667"/>
            </a:avLst>
          </a:prstGeom>
          <a:ln>
            <a:headEnd/>
            <a:tailEnd/>
          </a:ln>
        </p:spPr>
        <p:style>
          <a:lnRef idx="2">
            <a:schemeClr val="dk1">
              <a:shade val="50000"/>
            </a:schemeClr>
          </a:lnRef>
          <a:fillRef idx="1">
            <a:schemeClr val="dk1"/>
          </a:fillRef>
          <a:effectRef idx="0">
            <a:schemeClr val="dk1"/>
          </a:effectRef>
          <a:fontRef idx="minor">
            <a:schemeClr val="lt1"/>
          </a:fontRef>
        </p:style>
        <p:txBody>
          <a:bodyPr vert="horz" wrap="square" lIns="36576" tIns="36576" rIns="36576" bIns="36576" numCol="1" anchor="t" anchorCtr="0" compatLnSpc="1">
            <a:prstTxWarp prst="textNoShape">
              <a:avLst/>
            </a:prstTxWarp>
          </a:bodyPr>
          <a:lstStyle/>
          <a:p>
            <a:endParaRPr lang="en-US"/>
          </a:p>
        </p:txBody>
      </p:sp>
      <p:sp>
        <p:nvSpPr>
          <p:cNvPr id="34" name="Text Box 38">
            <a:extLst>
              <a:ext uri="{FF2B5EF4-FFF2-40B4-BE49-F238E27FC236}">
                <a16:creationId xmlns:a16="http://schemas.microsoft.com/office/drawing/2014/main" xmlns="" id="{E52A85DC-2D6E-4A86-BBC1-F43FE6764866}"/>
              </a:ext>
            </a:extLst>
          </p:cNvPr>
          <p:cNvSpPr txBox="1">
            <a:spLocks noChangeArrowheads="1"/>
          </p:cNvSpPr>
          <p:nvPr/>
        </p:nvSpPr>
        <p:spPr bwMode="auto">
          <a:xfrm>
            <a:off x="3000944" y="1990526"/>
            <a:ext cx="22764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Roboto" panose="02000000000000000000" pitchFamily="2" charset="0"/>
              </a:rPr>
              <a:t>Flat Rate </a:t>
            </a:r>
            <a:r>
              <a:rPr kumimoji="0" lang="en-US" altLang="en-US" sz="1800" b="1" i="0" u="none" strike="noStrike" cap="none" normalizeH="0" baseline="0" dirty="0">
                <a:ln>
                  <a:noFill/>
                </a:ln>
                <a:solidFill>
                  <a:srgbClr val="FFFFFF"/>
                </a:solidFill>
                <a:effectLst/>
                <a:latin typeface="Roboto" panose="02000000000000000000" pitchFamily="2" charset="0"/>
              </a:rPr>
              <a:t>Extension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063" name="AutoShape 39">
            <a:extLst>
              <a:ext uri="{FF2B5EF4-FFF2-40B4-BE49-F238E27FC236}">
                <a16:creationId xmlns:a16="http://schemas.microsoft.com/office/drawing/2014/main" xmlns="" id="{46D7441D-8685-4027-9667-618D16E11C1E}"/>
              </a:ext>
            </a:extLst>
          </p:cNvPr>
          <p:cNvCxnSpPr>
            <a:cxnSpLocks noChangeShapeType="1"/>
          </p:cNvCxnSpPr>
          <p:nvPr/>
        </p:nvCxnSpPr>
        <p:spPr bwMode="auto">
          <a:xfrm>
            <a:off x="2867594" y="2495351"/>
            <a:ext cx="2543175" cy="0"/>
          </a:xfrm>
          <a:prstGeom prst="straightConnector1">
            <a:avLst/>
          </a:prstGeom>
          <a:noFill/>
          <a:ln w="9525"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35" name="Text Box 40">
            <a:extLst>
              <a:ext uri="{FF2B5EF4-FFF2-40B4-BE49-F238E27FC236}">
                <a16:creationId xmlns:a16="http://schemas.microsoft.com/office/drawing/2014/main" xmlns="" id="{028BA11F-6624-42EB-B1B8-6176BFDF1B95}"/>
              </a:ext>
            </a:extLst>
          </p:cNvPr>
          <p:cNvSpPr txBox="1">
            <a:spLocks noChangeArrowheads="1"/>
          </p:cNvSpPr>
          <p:nvPr/>
        </p:nvSpPr>
        <p:spPr bwMode="auto">
          <a:xfrm>
            <a:off x="3134294" y="2657276"/>
            <a:ext cx="19240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FFFFFF"/>
                </a:solidFill>
                <a:effectLst/>
                <a:latin typeface="Calibri" panose="020F0502020204030204" pitchFamily="34" charset="0"/>
              </a:rPr>
              <a:t>$ </a:t>
            </a:r>
            <a:r>
              <a:rPr kumimoji="0" lang="en-US" altLang="en-US" sz="3600" b="1" i="0" u="none" strike="noStrike" cap="none" normalizeH="0" baseline="0" dirty="0" smtClean="0">
                <a:ln>
                  <a:noFill/>
                </a:ln>
                <a:solidFill>
                  <a:srgbClr val="FFFFFF"/>
                </a:solidFill>
                <a:effectLst/>
                <a:latin typeface="Calibri" panose="020F0502020204030204" pitchFamily="34" charset="0"/>
              </a:rPr>
              <a:t>24.95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Text Box 41">
            <a:extLst>
              <a:ext uri="{FF2B5EF4-FFF2-40B4-BE49-F238E27FC236}">
                <a16:creationId xmlns:a16="http://schemas.microsoft.com/office/drawing/2014/main" xmlns="" id="{0E40DB45-2807-4DB9-A15D-0ABCA6F0F760}"/>
              </a:ext>
            </a:extLst>
          </p:cNvPr>
          <p:cNvSpPr txBox="1">
            <a:spLocks noChangeArrowheads="1"/>
          </p:cNvSpPr>
          <p:nvPr/>
        </p:nvSpPr>
        <p:spPr bwMode="auto">
          <a:xfrm>
            <a:off x="3048569" y="3314501"/>
            <a:ext cx="20955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Calibri" panose="020F0502020204030204" pitchFamily="34" charset="0"/>
              </a:rPr>
              <a:t>per extension, per month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42">
            <a:extLst>
              <a:ext uri="{FF2B5EF4-FFF2-40B4-BE49-F238E27FC236}">
                <a16:creationId xmlns:a16="http://schemas.microsoft.com/office/drawing/2014/main" xmlns="" id="{8C78E3E6-8899-4C74-BE98-5E0389293FCE}"/>
              </a:ext>
            </a:extLst>
          </p:cNvPr>
          <p:cNvSpPr txBox="1">
            <a:spLocks noChangeArrowheads="1"/>
          </p:cNvSpPr>
          <p:nvPr/>
        </p:nvSpPr>
        <p:spPr bwMode="auto">
          <a:xfrm>
            <a:off x="3029519" y="3895526"/>
            <a:ext cx="2247900" cy="86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FFFF"/>
                </a:solidFill>
                <a:effectLst/>
                <a:latin typeface="Calibri" panose="020F0502020204030204" pitchFamily="34" charset="0"/>
              </a:rPr>
              <a:t>Inbound and Outbound call rates to</a:t>
            </a:r>
            <a:br>
              <a:rPr kumimoji="0" lang="en-US" altLang="en-US" sz="1000" b="0" i="0" u="none" strike="noStrike" cap="none" normalizeH="0" baseline="0" dirty="0">
                <a:ln>
                  <a:noFill/>
                </a:ln>
                <a:solidFill>
                  <a:srgbClr val="FFFFFF"/>
                </a:solidFill>
                <a:effectLst/>
                <a:latin typeface="Calibri" panose="020F0502020204030204" pitchFamily="34" charset="0"/>
              </a:rPr>
            </a:br>
            <a:r>
              <a:rPr kumimoji="0" lang="en-US" altLang="en-US" sz="1000" b="0" i="0" u="none" strike="noStrike" cap="none" normalizeH="0" baseline="0" dirty="0">
                <a:ln>
                  <a:noFill/>
                </a:ln>
                <a:solidFill>
                  <a:srgbClr val="FFFFFF"/>
                </a:solidFill>
                <a:effectLst/>
                <a:latin typeface="Calibri" panose="020F0502020204030204" pitchFamily="34" charset="0"/>
              </a:rPr>
              <a:t>USA and Canada are included*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FFFF"/>
                </a:solidFill>
                <a:effectLst/>
                <a:latin typeface="Calibri" panose="020F0502020204030204" pitchFamily="34" charset="0"/>
              </a:rPr>
              <a:t>Internal calls and all standard PBX features are included and free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067" name="AutoShape 43">
            <a:extLst>
              <a:ext uri="{FF2B5EF4-FFF2-40B4-BE49-F238E27FC236}">
                <a16:creationId xmlns:a16="http://schemas.microsoft.com/office/drawing/2014/main" xmlns="" id="{0271D00F-0FBC-41F9-8E3B-EBAE471D60FA}"/>
              </a:ext>
            </a:extLst>
          </p:cNvPr>
          <p:cNvCxnSpPr>
            <a:cxnSpLocks noChangeShapeType="1"/>
          </p:cNvCxnSpPr>
          <p:nvPr/>
        </p:nvCxnSpPr>
        <p:spPr bwMode="auto">
          <a:xfrm>
            <a:off x="2867594" y="3800276"/>
            <a:ext cx="2543175" cy="0"/>
          </a:xfrm>
          <a:prstGeom prst="straightConnector1">
            <a:avLst/>
          </a:prstGeom>
          <a:noFill/>
          <a:ln w="9525"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56" name="Text Box 58">
            <a:extLst>
              <a:ext uri="{FF2B5EF4-FFF2-40B4-BE49-F238E27FC236}">
                <a16:creationId xmlns:a16="http://schemas.microsoft.com/office/drawing/2014/main" xmlns="" id="{48DE6B76-F0B3-462F-8C9B-114238973F43}"/>
              </a:ext>
            </a:extLst>
          </p:cNvPr>
          <p:cNvSpPr txBox="1">
            <a:spLocks noChangeArrowheads="1"/>
          </p:cNvSpPr>
          <p:nvPr/>
        </p:nvSpPr>
        <p:spPr bwMode="auto">
          <a:xfrm>
            <a:off x="172346" y="5132714"/>
            <a:ext cx="5101688" cy="1473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lumMod val="65000"/>
                  </a:schemeClr>
                </a:solidFill>
                <a:effectLst/>
                <a:latin typeface="Arial" panose="020B0604020202020204" pitchFamily="34" charset="0"/>
              </a:rPr>
              <a:t>* </a:t>
            </a:r>
            <a:r>
              <a:rPr kumimoji="0" lang="en-US" altLang="en-US" sz="800" b="0" i="0" u="none" strike="noStrike" cap="none" normalizeH="0" baseline="0" dirty="0" smtClean="0">
                <a:ln>
                  <a:noFill/>
                </a:ln>
                <a:solidFill>
                  <a:schemeClr val="tx1">
                    <a:lumMod val="65000"/>
                  </a:schemeClr>
                </a:solidFill>
                <a:effectLst/>
                <a:latin typeface="Arial" panose="020B0604020202020204" pitchFamily="34" charset="0"/>
              </a:rPr>
              <a:t>Flat Rate and Shared</a:t>
            </a:r>
            <a:r>
              <a:rPr kumimoji="0" lang="en-US" altLang="en-US" sz="800" b="0" i="0" u="none" strike="noStrike" cap="none" normalizeH="0" dirty="0" smtClean="0">
                <a:ln>
                  <a:noFill/>
                </a:ln>
                <a:solidFill>
                  <a:schemeClr val="tx1">
                    <a:lumMod val="65000"/>
                  </a:schemeClr>
                </a:solidFill>
                <a:effectLst/>
                <a:latin typeface="Arial" panose="020B0604020202020204" pitchFamily="34" charset="0"/>
              </a:rPr>
              <a:t> </a:t>
            </a:r>
            <a:r>
              <a:rPr kumimoji="0" lang="en-US" altLang="en-US" sz="800" b="0" i="0" u="none" strike="noStrike" cap="none" normalizeH="0" baseline="0" dirty="0" smtClean="0">
                <a:ln>
                  <a:noFill/>
                </a:ln>
                <a:solidFill>
                  <a:schemeClr val="tx1">
                    <a:lumMod val="65000"/>
                  </a:schemeClr>
                </a:solidFill>
                <a:effectLst/>
                <a:latin typeface="Arial" panose="020B0604020202020204" pitchFamily="34" charset="0"/>
              </a:rPr>
              <a:t>Extensions </a:t>
            </a:r>
            <a:r>
              <a:rPr kumimoji="0" lang="en-US" altLang="en-US" sz="800" b="0" i="0" u="none" strike="noStrike" cap="none" normalizeH="0" baseline="0" dirty="0">
                <a:ln>
                  <a:noFill/>
                </a:ln>
                <a:solidFill>
                  <a:schemeClr val="tx1">
                    <a:lumMod val="65000"/>
                  </a:schemeClr>
                </a:solidFill>
                <a:effectLst/>
                <a:latin typeface="Arial" panose="020B0604020202020204" pitchFamily="34" charset="0"/>
              </a:rPr>
              <a:t>include voicemail, voicemail to email, call forwarding, caller ID, E911 registration and disaster failover to external/cell number. *Toll Free inbound number rates apply for both standard and unlimited. International rates apply to both services. Excessive inbound and/or outbound traffic is subject to account review and fair use policy.</a:t>
            </a:r>
            <a:br>
              <a:rPr kumimoji="0" lang="en-US" altLang="en-US" sz="800" b="0" i="0" u="none" strike="noStrike" cap="none" normalizeH="0" baseline="0" dirty="0">
                <a:ln>
                  <a:noFill/>
                </a:ln>
                <a:solidFill>
                  <a:schemeClr val="tx1">
                    <a:lumMod val="65000"/>
                  </a:schemeClr>
                </a:solidFill>
                <a:effectLst/>
                <a:latin typeface="Arial" panose="020B0604020202020204" pitchFamily="34" charset="0"/>
              </a:rPr>
            </a:br>
            <a:endParaRPr kumimoji="0" lang="en-US" altLang="en-US" sz="800" b="0" i="0" u="none" strike="noStrike" cap="none" normalizeH="0" baseline="0" dirty="0">
              <a:ln>
                <a:noFill/>
              </a:ln>
              <a:solidFill>
                <a:schemeClr val="tx1">
                  <a:lumMod val="65000"/>
                </a:schemeClr>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lumMod val="65000"/>
                  </a:schemeClr>
                </a:solidFill>
                <a:effectLst/>
                <a:latin typeface="Arial" panose="020B0604020202020204" pitchFamily="34" charset="0"/>
              </a:rPr>
              <a:t>* Extensions have access to full standard PBX features: auto attendants, ring groups, ACD queues, shared voicemail, conference bridges, intercom, paging, night service flags, call park and auto provisioning.</a:t>
            </a:r>
            <a:br>
              <a:rPr kumimoji="0" lang="en-US" altLang="en-US" sz="800" b="0" i="0" u="none" strike="noStrike" cap="none" normalizeH="0" baseline="0" dirty="0">
                <a:ln>
                  <a:noFill/>
                </a:ln>
                <a:solidFill>
                  <a:schemeClr val="tx1">
                    <a:lumMod val="65000"/>
                  </a:schemeClr>
                </a:solidFill>
                <a:effectLst/>
                <a:latin typeface="Arial" panose="020B0604020202020204" pitchFamily="34" charset="0"/>
              </a:rPr>
            </a:br>
            <a:endParaRPr kumimoji="0" lang="en-US" altLang="en-US" sz="800" b="0" i="0" u="none" strike="noStrike" cap="none" normalizeH="0" baseline="0" dirty="0">
              <a:ln>
                <a:noFill/>
              </a:ln>
              <a:solidFill>
                <a:schemeClr val="tx1">
                  <a:lumMod val="65000"/>
                </a:schemeClr>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lumMod val="65000"/>
                  </a:schemeClr>
                </a:solidFill>
                <a:effectLst/>
                <a:latin typeface="Arial" panose="020B0604020202020204" pitchFamily="34" charset="0"/>
              </a:rPr>
              <a:t>* IP authenticated SIP Trunks allow for outbound caller ID control from attached IP PBX or SIP device.</a:t>
            </a:r>
            <a:endParaRPr kumimoji="0" lang="en-US" altLang="en-US" sz="1800" b="0" i="0" u="none" strike="noStrike" cap="none" normalizeH="0" baseline="0" dirty="0">
              <a:ln>
                <a:noFill/>
              </a:ln>
              <a:solidFill>
                <a:schemeClr val="tx1">
                  <a:lumMod val="65000"/>
                </a:schemeClr>
              </a:solidFill>
              <a:effectLst/>
              <a:latin typeface="Arial" panose="020B0604020202020204" pitchFamily="34" charset="0"/>
            </a:endParaRPr>
          </a:p>
        </p:txBody>
      </p:sp>
      <p:sp>
        <p:nvSpPr>
          <p:cNvPr id="57" name="AutoShape 59">
            <a:extLst>
              <a:ext uri="{FF2B5EF4-FFF2-40B4-BE49-F238E27FC236}">
                <a16:creationId xmlns:a16="http://schemas.microsoft.com/office/drawing/2014/main" xmlns="" id="{431C66DD-01B8-413A-9AB9-6BD5ABA469E5}"/>
              </a:ext>
            </a:extLst>
          </p:cNvPr>
          <p:cNvSpPr>
            <a:spLocks noChangeArrowheads="1"/>
          </p:cNvSpPr>
          <p:nvPr/>
        </p:nvSpPr>
        <p:spPr bwMode="auto">
          <a:xfrm>
            <a:off x="7209943" y="4116871"/>
            <a:ext cx="2182067" cy="2282769"/>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vert="horz" wrap="square" lIns="36576" tIns="36576" rIns="36576" bIns="36576" numCol="1" anchor="t" anchorCtr="0" compatLnSpc="1">
            <a:prstTxWarp prst="textNoShape">
              <a:avLst/>
            </a:prstTxWarp>
          </a:bodyPr>
          <a:lstStyle/>
          <a:p>
            <a:endParaRPr lang="en-US"/>
          </a:p>
        </p:txBody>
      </p:sp>
      <p:sp>
        <p:nvSpPr>
          <p:cNvPr id="58" name="Text Box 60">
            <a:extLst>
              <a:ext uri="{FF2B5EF4-FFF2-40B4-BE49-F238E27FC236}">
                <a16:creationId xmlns:a16="http://schemas.microsoft.com/office/drawing/2014/main" xmlns="" id="{756DE221-9E55-4104-A5B6-B07489087164}"/>
              </a:ext>
            </a:extLst>
          </p:cNvPr>
          <p:cNvSpPr txBox="1">
            <a:spLocks noChangeArrowheads="1"/>
          </p:cNvSpPr>
          <p:nvPr/>
        </p:nvSpPr>
        <p:spPr bwMode="auto">
          <a:xfrm>
            <a:off x="7258149" y="4265867"/>
            <a:ext cx="2085975"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Roboto" panose="02000000000000000000" pitchFamily="2" charset="0"/>
              </a:rPr>
              <a:t>Call Recording</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085" name="AutoShape 61">
            <a:extLst>
              <a:ext uri="{FF2B5EF4-FFF2-40B4-BE49-F238E27FC236}">
                <a16:creationId xmlns:a16="http://schemas.microsoft.com/office/drawing/2014/main" xmlns="" id="{1737A7DD-3DBF-4796-8C9D-DECC411D1B75}"/>
              </a:ext>
            </a:extLst>
          </p:cNvPr>
          <p:cNvCxnSpPr>
            <a:cxnSpLocks noChangeShapeType="1"/>
          </p:cNvCxnSpPr>
          <p:nvPr/>
        </p:nvCxnSpPr>
        <p:spPr bwMode="auto">
          <a:xfrm>
            <a:off x="7209943" y="4753914"/>
            <a:ext cx="2175951" cy="0"/>
          </a:xfrm>
          <a:prstGeom prst="straightConnector1">
            <a:avLst/>
          </a:prstGeom>
          <a:noFill/>
          <a:ln w="9525"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59" name="Text Box 62">
            <a:extLst>
              <a:ext uri="{FF2B5EF4-FFF2-40B4-BE49-F238E27FC236}">
                <a16:creationId xmlns:a16="http://schemas.microsoft.com/office/drawing/2014/main" xmlns="" id="{6DEDF293-A4BA-44AC-9FC2-BB10038AE134}"/>
              </a:ext>
            </a:extLst>
          </p:cNvPr>
          <p:cNvSpPr txBox="1">
            <a:spLocks noChangeArrowheads="1"/>
          </p:cNvSpPr>
          <p:nvPr/>
        </p:nvSpPr>
        <p:spPr bwMode="auto">
          <a:xfrm>
            <a:off x="7327533" y="4823560"/>
            <a:ext cx="1924050" cy="4951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FFFFFF"/>
                </a:solidFill>
                <a:effectLst/>
                <a:latin typeface="Calibri" panose="020F0502020204030204" pitchFamily="34" charset="0"/>
              </a:rPr>
              <a:t>$ </a:t>
            </a:r>
            <a:r>
              <a:rPr kumimoji="0" lang="en-US" altLang="en-US" sz="2800" b="1" i="0" u="none" strike="noStrike" cap="none" normalizeH="0" baseline="0" dirty="0" smtClean="0">
                <a:ln>
                  <a:noFill/>
                </a:ln>
                <a:solidFill>
                  <a:srgbClr val="FFFFFF"/>
                </a:solidFill>
                <a:effectLst/>
                <a:latin typeface="Calibri" panose="020F0502020204030204" pitchFamily="34" charset="0"/>
              </a:rPr>
              <a:t>10.95</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60" name="Text Box 63">
            <a:extLst>
              <a:ext uri="{FF2B5EF4-FFF2-40B4-BE49-F238E27FC236}">
                <a16:creationId xmlns:a16="http://schemas.microsoft.com/office/drawing/2014/main" xmlns="" id="{7192AA0A-975D-4B37-97FB-8E9AA34B5B2C}"/>
              </a:ext>
            </a:extLst>
          </p:cNvPr>
          <p:cNvSpPr txBox="1">
            <a:spLocks noChangeArrowheads="1"/>
          </p:cNvSpPr>
          <p:nvPr/>
        </p:nvSpPr>
        <p:spPr bwMode="auto">
          <a:xfrm>
            <a:off x="7241808" y="5254282"/>
            <a:ext cx="20955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FFFF"/>
                </a:solidFill>
                <a:effectLst/>
                <a:latin typeface="Calibri" panose="020F0502020204030204" pitchFamily="34" charset="0"/>
              </a:rPr>
              <a:t>per extension, per month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 name="Text Box 64">
            <a:extLst>
              <a:ext uri="{FF2B5EF4-FFF2-40B4-BE49-F238E27FC236}">
                <a16:creationId xmlns:a16="http://schemas.microsoft.com/office/drawing/2014/main" xmlns="" id="{B1304AC5-5B9F-4389-8DB9-A98A929ED9DB}"/>
              </a:ext>
            </a:extLst>
          </p:cNvPr>
          <p:cNvSpPr txBox="1">
            <a:spLocks noChangeArrowheads="1"/>
          </p:cNvSpPr>
          <p:nvPr/>
        </p:nvSpPr>
        <p:spPr bwMode="auto">
          <a:xfrm>
            <a:off x="7331977" y="5663683"/>
            <a:ext cx="1945733" cy="706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FFFF"/>
                </a:solidFill>
                <a:effectLst/>
                <a:latin typeface="Calibri" panose="020F0502020204030204" pitchFamily="34" charset="0"/>
              </a:rPr>
              <a:t>Records inbound and outbound calls to the extension up to 90 days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FFFF"/>
                </a:solidFill>
                <a:effectLst/>
                <a:latin typeface="Calibri" panose="020F0502020204030204" pitchFamily="34" charset="0"/>
              </a:rPr>
              <a:t>Searchable and downloadable for permanent archive</a:t>
            </a:r>
          </a:p>
        </p:txBody>
      </p:sp>
      <p:cxnSp>
        <p:nvCxnSpPr>
          <p:cNvPr id="1089" name="AutoShape 65">
            <a:extLst>
              <a:ext uri="{FF2B5EF4-FFF2-40B4-BE49-F238E27FC236}">
                <a16:creationId xmlns:a16="http://schemas.microsoft.com/office/drawing/2014/main" xmlns="" id="{2A4D164A-4CA2-4BE9-BD64-967F576DFEFF}"/>
              </a:ext>
            </a:extLst>
          </p:cNvPr>
          <p:cNvCxnSpPr>
            <a:cxnSpLocks noChangeShapeType="1"/>
          </p:cNvCxnSpPr>
          <p:nvPr/>
        </p:nvCxnSpPr>
        <p:spPr bwMode="auto">
          <a:xfrm>
            <a:off x="7209943" y="5563888"/>
            <a:ext cx="2175951" cy="0"/>
          </a:xfrm>
          <a:prstGeom prst="straightConnector1">
            <a:avLst/>
          </a:prstGeom>
          <a:noFill/>
          <a:ln w="9525"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85" name="AutoShape 59">
            <a:extLst>
              <a:ext uri="{FF2B5EF4-FFF2-40B4-BE49-F238E27FC236}">
                <a16:creationId xmlns:a16="http://schemas.microsoft.com/office/drawing/2014/main" xmlns="" id="{A12A93E5-8996-413C-89CB-962AF33DC35E}"/>
              </a:ext>
            </a:extLst>
          </p:cNvPr>
          <p:cNvSpPr>
            <a:spLocks noChangeArrowheads="1"/>
          </p:cNvSpPr>
          <p:nvPr/>
        </p:nvSpPr>
        <p:spPr bwMode="auto">
          <a:xfrm>
            <a:off x="9576164" y="4116871"/>
            <a:ext cx="2182067" cy="2282769"/>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36576" tIns="36576" rIns="36576" bIns="36576" numCol="1" anchor="t" anchorCtr="0" compatLnSpc="1">
            <a:prstTxWarp prst="textNoShape">
              <a:avLst/>
            </a:prstTxWarp>
          </a:bodyPr>
          <a:lstStyle/>
          <a:p>
            <a:endParaRPr lang="en-US"/>
          </a:p>
        </p:txBody>
      </p:sp>
      <p:sp>
        <p:nvSpPr>
          <p:cNvPr id="86" name="Text Box 60">
            <a:extLst>
              <a:ext uri="{FF2B5EF4-FFF2-40B4-BE49-F238E27FC236}">
                <a16:creationId xmlns:a16="http://schemas.microsoft.com/office/drawing/2014/main" xmlns="" id="{CE534F4C-5AEF-40FD-A917-9B8AE4D262AF}"/>
              </a:ext>
            </a:extLst>
          </p:cNvPr>
          <p:cNvSpPr txBox="1">
            <a:spLocks noChangeArrowheads="1"/>
          </p:cNvSpPr>
          <p:nvPr/>
        </p:nvSpPr>
        <p:spPr bwMode="auto">
          <a:xfrm>
            <a:off x="9624370" y="4265867"/>
            <a:ext cx="2085975"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FFFFFF"/>
                </a:solidFill>
                <a:effectLst/>
                <a:latin typeface="Roboto" panose="02000000000000000000" pitchFamily="2" charset="0"/>
              </a:rPr>
              <a:t>WebFax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87" name="AutoShape 61">
            <a:extLst>
              <a:ext uri="{FF2B5EF4-FFF2-40B4-BE49-F238E27FC236}">
                <a16:creationId xmlns:a16="http://schemas.microsoft.com/office/drawing/2014/main" xmlns="" id="{9AE8C640-8C21-4DAB-A960-B7A29CE38956}"/>
              </a:ext>
            </a:extLst>
          </p:cNvPr>
          <p:cNvCxnSpPr>
            <a:cxnSpLocks noChangeShapeType="1"/>
          </p:cNvCxnSpPr>
          <p:nvPr/>
        </p:nvCxnSpPr>
        <p:spPr bwMode="auto">
          <a:xfrm>
            <a:off x="9576164" y="4753914"/>
            <a:ext cx="2175951" cy="0"/>
          </a:xfrm>
          <a:prstGeom prst="straightConnector1">
            <a:avLst/>
          </a:prstGeom>
          <a:noFill/>
          <a:ln w="9525"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88" name="Text Box 62">
            <a:extLst>
              <a:ext uri="{FF2B5EF4-FFF2-40B4-BE49-F238E27FC236}">
                <a16:creationId xmlns:a16="http://schemas.microsoft.com/office/drawing/2014/main" xmlns="" id="{EF8CBD29-5962-4239-ABDE-F87EFC60B79C}"/>
              </a:ext>
            </a:extLst>
          </p:cNvPr>
          <p:cNvSpPr txBox="1">
            <a:spLocks noChangeArrowheads="1"/>
          </p:cNvSpPr>
          <p:nvPr/>
        </p:nvSpPr>
        <p:spPr bwMode="auto">
          <a:xfrm>
            <a:off x="9693754" y="4823560"/>
            <a:ext cx="1924050" cy="4951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FFFFFF"/>
                </a:solidFill>
                <a:effectLst/>
                <a:latin typeface="Calibri" panose="020F0502020204030204" pitchFamily="34" charset="0"/>
              </a:rPr>
              <a:t>$ </a:t>
            </a:r>
            <a:r>
              <a:rPr kumimoji="0" lang="en-US" altLang="en-US" sz="2800" b="1" i="0" u="none" strike="noStrike" cap="none" normalizeH="0" baseline="0" dirty="0" smtClean="0">
                <a:ln>
                  <a:noFill/>
                </a:ln>
                <a:solidFill>
                  <a:srgbClr val="FFFFFF"/>
                </a:solidFill>
                <a:effectLst/>
                <a:latin typeface="Calibri" panose="020F0502020204030204" pitchFamily="34" charset="0"/>
              </a:rPr>
              <a:t>8.95</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89" name="Text Box 63">
            <a:extLst>
              <a:ext uri="{FF2B5EF4-FFF2-40B4-BE49-F238E27FC236}">
                <a16:creationId xmlns:a16="http://schemas.microsoft.com/office/drawing/2014/main" xmlns="" id="{515AC273-9426-4446-9A49-40B6713BE1D9}"/>
              </a:ext>
            </a:extLst>
          </p:cNvPr>
          <p:cNvSpPr txBox="1">
            <a:spLocks noChangeArrowheads="1"/>
          </p:cNvSpPr>
          <p:nvPr/>
        </p:nvSpPr>
        <p:spPr bwMode="auto">
          <a:xfrm>
            <a:off x="9608029" y="5254282"/>
            <a:ext cx="20955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FFFF"/>
                </a:solidFill>
                <a:effectLst/>
                <a:latin typeface="Calibri" panose="020F0502020204030204" pitchFamily="34" charset="0"/>
              </a:rPr>
              <a:t>per account, per month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0" name="Text Box 64">
            <a:extLst>
              <a:ext uri="{FF2B5EF4-FFF2-40B4-BE49-F238E27FC236}">
                <a16:creationId xmlns:a16="http://schemas.microsoft.com/office/drawing/2014/main" xmlns="" id="{459E98F2-F1F8-4D2E-8FC3-5C1566352D08}"/>
              </a:ext>
            </a:extLst>
          </p:cNvPr>
          <p:cNvSpPr txBox="1">
            <a:spLocks noChangeArrowheads="1"/>
          </p:cNvSpPr>
          <p:nvPr/>
        </p:nvSpPr>
        <p:spPr bwMode="auto">
          <a:xfrm>
            <a:off x="9698198" y="5604960"/>
            <a:ext cx="1945733" cy="706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lvl="0" algn="ctr" defTabSz="914400" eaLnBrk="0" fontAlgn="base" hangingPunct="0">
              <a:spcBef>
                <a:spcPct val="0"/>
              </a:spcBef>
              <a:spcAft>
                <a:spcPct val="0"/>
              </a:spcAft>
            </a:pPr>
            <a:r>
              <a:rPr lang="en-US" altLang="en-US" sz="800" dirty="0">
                <a:solidFill>
                  <a:srgbClr val="FFFFFF"/>
                </a:solidFill>
                <a:latin typeface="Calibri" panose="020F0502020204030204" pitchFamily="34" charset="0"/>
              </a:rPr>
              <a:t>Inbound and Outbound faxes within </a:t>
            </a:r>
            <a:br>
              <a:rPr lang="en-US" altLang="en-US" sz="800" dirty="0">
                <a:solidFill>
                  <a:srgbClr val="FFFFFF"/>
                </a:solidFill>
                <a:latin typeface="Calibri" panose="020F0502020204030204" pitchFamily="34" charset="0"/>
              </a:rPr>
            </a:br>
            <a:r>
              <a:rPr lang="en-US" altLang="en-US" sz="800" dirty="0">
                <a:solidFill>
                  <a:srgbClr val="FFFFFF"/>
                </a:solidFill>
                <a:latin typeface="Calibri" panose="020F0502020204030204" pitchFamily="34" charset="0"/>
              </a:rPr>
              <a:t>USA included for free. </a:t>
            </a:r>
          </a:p>
          <a:p>
            <a:pPr lvl="0" algn="ctr" defTabSz="914400" eaLnBrk="0" fontAlgn="base" hangingPunct="0">
              <a:spcBef>
                <a:spcPct val="0"/>
              </a:spcBef>
              <a:spcAft>
                <a:spcPct val="0"/>
              </a:spcAft>
            </a:pPr>
            <a:endParaRPr lang="en-US" altLang="en-US" sz="800" dirty="0">
              <a:solidFill>
                <a:srgbClr val="FFFFFF"/>
              </a:solidFill>
              <a:latin typeface="Calibri" panose="020F0502020204030204" pitchFamily="34" charset="0"/>
            </a:endParaRPr>
          </a:p>
          <a:p>
            <a:pPr lvl="0" algn="ctr" defTabSz="914400" eaLnBrk="0" fontAlgn="base" hangingPunct="0">
              <a:spcBef>
                <a:spcPct val="0"/>
              </a:spcBef>
              <a:spcAft>
                <a:spcPct val="0"/>
              </a:spcAft>
            </a:pPr>
            <a:r>
              <a:rPr lang="en-US" altLang="en-US" sz="800" dirty="0">
                <a:solidFill>
                  <a:srgbClr val="FFFFFF"/>
                </a:solidFill>
                <a:latin typeface="Calibri" panose="020F0502020204030204" pitchFamily="34" charset="0"/>
              </a:rPr>
              <a:t>Up to 500 pages</a:t>
            </a:r>
          </a:p>
          <a:p>
            <a:pPr lvl="0" algn="ctr" defTabSz="914400" eaLnBrk="0" fontAlgn="base" hangingPunct="0">
              <a:spcBef>
                <a:spcPct val="0"/>
              </a:spcBef>
              <a:spcAft>
                <a:spcPct val="0"/>
              </a:spcAft>
            </a:pPr>
            <a:r>
              <a:rPr lang="en-US" altLang="en-US" sz="800" dirty="0">
                <a:solidFill>
                  <a:srgbClr val="FFFFFF"/>
                </a:solidFill>
                <a:latin typeface="Calibri" panose="020F0502020204030204" pitchFamily="34" charset="0"/>
              </a:rPr>
              <a:t>Inbound faxes to email address</a:t>
            </a:r>
            <a:br>
              <a:rPr lang="en-US" altLang="en-US" sz="800" dirty="0">
                <a:solidFill>
                  <a:srgbClr val="FFFFFF"/>
                </a:solidFill>
                <a:latin typeface="Calibri" panose="020F0502020204030204" pitchFamily="34" charset="0"/>
              </a:rPr>
            </a:br>
            <a:r>
              <a:rPr lang="en-US" altLang="en-US" sz="800" dirty="0">
                <a:solidFill>
                  <a:srgbClr val="FFFFFF"/>
                </a:solidFill>
                <a:latin typeface="Calibri" panose="020F0502020204030204" pitchFamily="34" charset="0"/>
              </a:rPr>
              <a:t>Outbound faxes through portal</a:t>
            </a:r>
          </a:p>
          <a:p>
            <a:pPr lvl="0" algn="ctr" defTabSz="914400" eaLnBrk="0" fontAlgn="base" hangingPunct="0">
              <a:spcBef>
                <a:spcPct val="0"/>
              </a:spcBef>
              <a:spcAft>
                <a:spcPct val="0"/>
              </a:spcAft>
            </a:pPr>
            <a:endParaRPr lang="en-US" altLang="en-US" sz="800" dirty="0">
              <a:solidFill>
                <a:srgbClr val="FFFFFF"/>
              </a:solidFill>
              <a:latin typeface="Calibri" panose="020F0502020204030204" pitchFamily="34" charset="0"/>
            </a:endParaRPr>
          </a:p>
        </p:txBody>
      </p:sp>
      <p:cxnSp>
        <p:nvCxnSpPr>
          <p:cNvPr id="91" name="AutoShape 65">
            <a:extLst>
              <a:ext uri="{FF2B5EF4-FFF2-40B4-BE49-F238E27FC236}">
                <a16:creationId xmlns:a16="http://schemas.microsoft.com/office/drawing/2014/main" xmlns="" id="{D1F14E6B-DB80-4826-A60F-5C7B9AFD5A1A}"/>
              </a:ext>
            </a:extLst>
          </p:cNvPr>
          <p:cNvCxnSpPr>
            <a:cxnSpLocks noChangeShapeType="1"/>
          </p:cNvCxnSpPr>
          <p:nvPr/>
        </p:nvCxnSpPr>
        <p:spPr bwMode="auto">
          <a:xfrm>
            <a:off x="9576164" y="5563888"/>
            <a:ext cx="2175951" cy="0"/>
          </a:xfrm>
          <a:prstGeom prst="straightConnector1">
            <a:avLst/>
          </a:prstGeom>
          <a:noFill/>
          <a:ln w="9525"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92" name="AutoShape 59">
            <a:extLst>
              <a:ext uri="{FF2B5EF4-FFF2-40B4-BE49-F238E27FC236}">
                <a16:creationId xmlns:a16="http://schemas.microsoft.com/office/drawing/2014/main" xmlns="" id="{72B22E3A-3A50-46EA-920A-B62858E9434D}"/>
              </a:ext>
            </a:extLst>
          </p:cNvPr>
          <p:cNvSpPr>
            <a:spLocks noChangeArrowheads="1"/>
          </p:cNvSpPr>
          <p:nvPr/>
        </p:nvSpPr>
        <p:spPr bwMode="auto">
          <a:xfrm>
            <a:off x="7203827" y="1499112"/>
            <a:ext cx="2182067" cy="2282769"/>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36576" tIns="36576" rIns="36576" bIns="36576" numCol="1" anchor="t" anchorCtr="0" compatLnSpc="1">
            <a:prstTxWarp prst="textNoShape">
              <a:avLst/>
            </a:prstTxWarp>
          </a:bodyPr>
          <a:lstStyle/>
          <a:p>
            <a:endParaRPr lang="en-US"/>
          </a:p>
        </p:txBody>
      </p:sp>
      <p:sp>
        <p:nvSpPr>
          <p:cNvPr id="93" name="Text Box 60">
            <a:extLst>
              <a:ext uri="{FF2B5EF4-FFF2-40B4-BE49-F238E27FC236}">
                <a16:creationId xmlns:a16="http://schemas.microsoft.com/office/drawing/2014/main" xmlns="" id="{BD2C0B87-B554-496D-8444-79305CA4B7BA}"/>
              </a:ext>
            </a:extLst>
          </p:cNvPr>
          <p:cNvSpPr txBox="1">
            <a:spLocks noChangeArrowheads="1"/>
          </p:cNvSpPr>
          <p:nvPr/>
        </p:nvSpPr>
        <p:spPr bwMode="auto">
          <a:xfrm>
            <a:off x="7252033" y="1648108"/>
            <a:ext cx="2085975"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Roboto" panose="02000000000000000000" pitchFamily="2" charset="0"/>
              </a:rPr>
              <a:t>Standard SIP Trunk</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cxnSp>
        <p:nvCxnSpPr>
          <p:cNvPr id="94" name="AutoShape 61">
            <a:extLst>
              <a:ext uri="{FF2B5EF4-FFF2-40B4-BE49-F238E27FC236}">
                <a16:creationId xmlns:a16="http://schemas.microsoft.com/office/drawing/2014/main" xmlns="" id="{DA836E3C-7E0F-40C5-920D-99654D13D3C2}"/>
              </a:ext>
            </a:extLst>
          </p:cNvPr>
          <p:cNvCxnSpPr>
            <a:cxnSpLocks noChangeShapeType="1"/>
          </p:cNvCxnSpPr>
          <p:nvPr/>
        </p:nvCxnSpPr>
        <p:spPr bwMode="auto">
          <a:xfrm>
            <a:off x="7203827" y="2136155"/>
            <a:ext cx="2175951" cy="0"/>
          </a:xfrm>
          <a:prstGeom prst="straightConnector1">
            <a:avLst/>
          </a:prstGeom>
          <a:noFill/>
          <a:ln w="9525"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95" name="Text Box 62">
            <a:extLst>
              <a:ext uri="{FF2B5EF4-FFF2-40B4-BE49-F238E27FC236}">
                <a16:creationId xmlns:a16="http://schemas.microsoft.com/office/drawing/2014/main" xmlns="" id="{038FF9A9-9C2F-431E-8AE8-D073783490E3}"/>
              </a:ext>
            </a:extLst>
          </p:cNvPr>
          <p:cNvSpPr txBox="1">
            <a:spLocks noChangeArrowheads="1"/>
          </p:cNvSpPr>
          <p:nvPr/>
        </p:nvSpPr>
        <p:spPr bwMode="auto">
          <a:xfrm>
            <a:off x="7321417" y="2205801"/>
            <a:ext cx="1924050" cy="4951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FFFFFF"/>
                </a:solidFill>
                <a:effectLst/>
                <a:latin typeface="Calibri" panose="020F0502020204030204" pitchFamily="34" charset="0"/>
              </a:rPr>
              <a:t>$ 12.95</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96" name="Text Box 63">
            <a:extLst>
              <a:ext uri="{FF2B5EF4-FFF2-40B4-BE49-F238E27FC236}">
                <a16:creationId xmlns:a16="http://schemas.microsoft.com/office/drawing/2014/main" xmlns="" id="{FDE39ABA-4221-4F2C-970B-C6EFB0717AEC}"/>
              </a:ext>
            </a:extLst>
          </p:cNvPr>
          <p:cNvSpPr txBox="1">
            <a:spLocks noChangeArrowheads="1"/>
          </p:cNvSpPr>
          <p:nvPr/>
        </p:nvSpPr>
        <p:spPr bwMode="auto">
          <a:xfrm>
            <a:off x="7235692" y="2636523"/>
            <a:ext cx="20955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FFFF"/>
                </a:solidFill>
                <a:effectLst/>
                <a:latin typeface="Calibri" panose="020F0502020204030204" pitchFamily="34" charset="0"/>
              </a:rPr>
              <a:t>per call path, per month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7" name="Text Box 64">
            <a:extLst>
              <a:ext uri="{FF2B5EF4-FFF2-40B4-BE49-F238E27FC236}">
                <a16:creationId xmlns:a16="http://schemas.microsoft.com/office/drawing/2014/main" xmlns="" id="{C37659F7-DAAF-41E0-8097-354E11A938AC}"/>
              </a:ext>
            </a:extLst>
          </p:cNvPr>
          <p:cNvSpPr txBox="1">
            <a:spLocks noChangeArrowheads="1"/>
          </p:cNvSpPr>
          <p:nvPr/>
        </p:nvSpPr>
        <p:spPr bwMode="auto">
          <a:xfrm>
            <a:off x="7260278" y="3154981"/>
            <a:ext cx="2086817" cy="464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lvl="0" algn="ctr" defTabSz="914400" eaLnBrk="0" fontAlgn="base" hangingPunct="0">
              <a:spcBef>
                <a:spcPct val="0"/>
              </a:spcBef>
              <a:spcAft>
                <a:spcPct val="0"/>
              </a:spcAft>
            </a:pPr>
            <a:r>
              <a:rPr lang="en-US" altLang="en-US" sz="1000" dirty="0">
                <a:solidFill>
                  <a:srgbClr val="FFFFFF"/>
                </a:solidFill>
                <a:latin typeface="Calibri" panose="020F0502020204030204" pitchFamily="34" charset="0"/>
              </a:rPr>
              <a:t>Inbound and Outbound call rates apply</a:t>
            </a:r>
          </a:p>
          <a:p>
            <a:pPr lvl="0" algn="ctr" defTabSz="914400" eaLnBrk="0" fontAlgn="base" hangingPunct="0">
              <a:spcBef>
                <a:spcPct val="0"/>
              </a:spcBef>
              <a:spcAft>
                <a:spcPct val="0"/>
              </a:spcAft>
            </a:pPr>
            <a:r>
              <a:rPr lang="en-US" altLang="en-US" sz="1000" dirty="0">
                <a:solidFill>
                  <a:srgbClr val="FFFFFF"/>
                </a:solidFill>
                <a:latin typeface="Calibri" panose="020F0502020204030204" pitchFamily="34" charset="0"/>
              </a:rPr>
              <a:t>Registered or IP Authentication</a:t>
            </a:r>
            <a:endParaRPr lang="en-US" altLang="en-US" dirty="0">
              <a:latin typeface="Arial" panose="020B0604020202020204" pitchFamily="34" charset="0"/>
            </a:endParaRPr>
          </a:p>
        </p:txBody>
      </p:sp>
      <p:cxnSp>
        <p:nvCxnSpPr>
          <p:cNvPr id="98" name="AutoShape 65">
            <a:extLst>
              <a:ext uri="{FF2B5EF4-FFF2-40B4-BE49-F238E27FC236}">
                <a16:creationId xmlns:a16="http://schemas.microsoft.com/office/drawing/2014/main" xmlns="" id="{493D196C-7A5E-417F-A08B-1CEC33971160}"/>
              </a:ext>
            </a:extLst>
          </p:cNvPr>
          <p:cNvCxnSpPr>
            <a:cxnSpLocks noChangeShapeType="1"/>
          </p:cNvCxnSpPr>
          <p:nvPr/>
        </p:nvCxnSpPr>
        <p:spPr bwMode="auto">
          <a:xfrm>
            <a:off x="7203827" y="2988074"/>
            <a:ext cx="2175951" cy="0"/>
          </a:xfrm>
          <a:prstGeom prst="straightConnector1">
            <a:avLst/>
          </a:prstGeom>
          <a:noFill/>
          <a:ln w="9525"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99" name="AutoShape 59">
            <a:extLst>
              <a:ext uri="{FF2B5EF4-FFF2-40B4-BE49-F238E27FC236}">
                <a16:creationId xmlns:a16="http://schemas.microsoft.com/office/drawing/2014/main" xmlns="" id="{0F304ECD-B8E5-486D-ADA4-568B7DF8FC9C}"/>
              </a:ext>
            </a:extLst>
          </p:cNvPr>
          <p:cNvSpPr>
            <a:spLocks noChangeArrowheads="1"/>
          </p:cNvSpPr>
          <p:nvPr/>
        </p:nvSpPr>
        <p:spPr bwMode="auto">
          <a:xfrm>
            <a:off x="9555325" y="1492521"/>
            <a:ext cx="2182067" cy="2282769"/>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36576" tIns="36576" rIns="36576" bIns="36576" numCol="1" anchor="t" anchorCtr="0" compatLnSpc="1">
            <a:prstTxWarp prst="textNoShape">
              <a:avLst/>
            </a:prstTxWarp>
          </a:bodyPr>
          <a:lstStyle/>
          <a:p>
            <a:endParaRPr lang="en-US"/>
          </a:p>
        </p:txBody>
      </p:sp>
      <p:sp>
        <p:nvSpPr>
          <p:cNvPr id="100" name="Text Box 60">
            <a:extLst>
              <a:ext uri="{FF2B5EF4-FFF2-40B4-BE49-F238E27FC236}">
                <a16:creationId xmlns:a16="http://schemas.microsoft.com/office/drawing/2014/main" xmlns="" id="{25408D03-02CE-4666-9D06-C0B40D7BAE58}"/>
              </a:ext>
            </a:extLst>
          </p:cNvPr>
          <p:cNvSpPr txBox="1">
            <a:spLocks noChangeArrowheads="1"/>
          </p:cNvSpPr>
          <p:nvPr/>
        </p:nvSpPr>
        <p:spPr bwMode="auto">
          <a:xfrm>
            <a:off x="9603531" y="1641517"/>
            <a:ext cx="2085975"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Roboto" panose="02000000000000000000" pitchFamily="2" charset="0"/>
              </a:rPr>
              <a:t>Unlimited SIP Trunk</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cxnSp>
        <p:nvCxnSpPr>
          <p:cNvPr id="101" name="AutoShape 61">
            <a:extLst>
              <a:ext uri="{FF2B5EF4-FFF2-40B4-BE49-F238E27FC236}">
                <a16:creationId xmlns:a16="http://schemas.microsoft.com/office/drawing/2014/main" xmlns="" id="{2E82A8D4-9C98-442B-9C84-1D10257C43A8}"/>
              </a:ext>
            </a:extLst>
          </p:cNvPr>
          <p:cNvCxnSpPr>
            <a:cxnSpLocks noChangeShapeType="1"/>
          </p:cNvCxnSpPr>
          <p:nvPr/>
        </p:nvCxnSpPr>
        <p:spPr bwMode="auto">
          <a:xfrm>
            <a:off x="9561441" y="2141091"/>
            <a:ext cx="2175951" cy="0"/>
          </a:xfrm>
          <a:prstGeom prst="straightConnector1">
            <a:avLst/>
          </a:prstGeom>
          <a:noFill/>
          <a:ln w="9525"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102" name="Text Box 62">
            <a:extLst>
              <a:ext uri="{FF2B5EF4-FFF2-40B4-BE49-F238E27FC236}">
                <a16:creationId xmlns:a16="http://schemas.microsoft.com/office/drawing/2014/main" xmlns="" id="{0F20F16B-133C-4DDE-85E0-837EC5CAB285}"/>
              </a:ext>
            </a:extLst>
          </p:cNvPr>
          <p:cNvSpPr txBox="1">
            <a:spLocks noChangeArrowheads="1"/>
          </p:cNvSpPr>
          <p:nvPr/>
        </p:nvSpPr>
        <p:spPr bwMode="auto">
          <a:xfrm>
            <a:off x="9672915" y="2199210"/>
            <a:ext cx="1924050" cy="4951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FFFFFF"/>
                </a:solidFill>
                <a:effectLst/>
                <a:latin typeface="Calibri" panose="020F0502020204030204" pitchFamily="34" charset="0"/>
              </a:rPr>
              <a:t>$ </a:t>
            </a:r>
            <a:r>
              <a:rPr kumimoji="0" lang="en-US" altLang="en-US" sz="2800" b="1" i="0" u="none" strike="noStrike" cap="none" normalizeH="0" baseline="0" dirty="0" smtClean="0">
                <a:ln>
                  <a:noFill/>
                </a:ln>
                <a:solidFill>
                  <a:srgbClr val="FFFFFF"/>
                </a:solidFill>
                <a:effectLst/>
                <a:latin typeface="Calibri" panose="020F0502020204030204" pitchFamily="34" charset="0"/>
              </a:rPr>
              <a:t>21.95</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03" name="Text Box 63">
            <a:extLst>
              <a:ext uri="{FF2B5EF4-FFF2-40B4-BE49-F238E27FC236}">
                <a16:creationId xmlns:a16="http://schemas.microsoft.com/office/drawing/2014/main" xmlns="" id="{90890471-A3E8-4375-8EF4-6CB1D628FB3B}"/>
              </a:ext>
            </a:extLst>
          </p:cNvPr>
          <p:cNvSpPr txBox="1">
            <a:spLocks noChangeArrowheads="1"/>
          </p:cNvSpPr>
          <p:nvPr/>
        </p:nvSpPr>
        <p:spPr bwMode="auto">
          <a:xfrm>
            <a:off x="9612357" y="2629932"/>
            <a:ext cx="20955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FFFF"/>
                </a:solidFill>
                <a:effectLst/>
                <a:latin typeface="Calibri" panose="020F0502020204030204" pitchFamily="34" charset="0"/>
              </a:rPr>
              <a:t>per call path, per month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 name="Text Box 64">
            <a:extLst>
              <a:ext uri="{FF2B5EF4-FFF2-40B4-BE49-F238E27FC236}">
                <a16:creationId xmlns:a16="http://schemas.microsoft.com/office/drawing/2014/main" xmlns="" id="{22E7028F-82EB-4B7C-A5A7-FA38DE126957}"/>
              </a:ext>
            </a:extLst>
          </p:cNvPr>
          <p:cNvSpPr txBox="1">
            <a:spLocks noChangeArrowheads="1"/>
          </p:cNvSpPr>
          <p:nvPr/>
        </p:nvSpPr>
        <p:spPr bwMode="auto">
          <a:xfrm>
            <a:off x="9611776" y="3131612"/>
            <a:ext cx="2086817" cy="464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lvl="0" algn="ctr" defTabSz="914400" eaLnBrk="0" fontAlgn="base" hangingPunct="0">
              <a:spcBef>
                <a:spcPct val="0"/>
              </a:spcBef>
              <a:spcAft>
                <a:spcPct val="0"/>
              </a:spcAft>
            </a:pPr>
            <a:r>
              <a:rPr lang="en-US" altLang="en-US" sz="1000" dirty="0">
                <a:solidFill>
                  <a:srgbClr val="FFFFFF"/>
                </a:solidFill>
                <a:latin typeface="Calibri" panose="020F0502020204030204" pitchFamily="34" charset="0"/>
              </a:rPr>
              <a:t>Inbound and Outbound call rates to</a:t>
            </a:r>
            <a:br>
              <a:rPr lang="en-US" altLang="en-US" sz="1000" dirty="0">
                <a:solidFill>
                  <a:srgbClr val="FFFFFF"/>
                </a:solidFill>
                <a:latin typeface="Calibri" panose="020F0502020204030204" pitchFamily="34" charset="0"/>
              </a:rPr>
            </a:br>
            <a:r>
              <a:rPr lang="en-US" altLang="en-US" sz="1000" dirty="0">
                <a:solidFill>
                  <a:srgbClr val="FFFFFF"/>
                </a:solidFill>
                <a:latin typeface="Calibri" panose="020F0502020204030204" pitchFamily="34" charset="0"/>
              </a:rPr>
              <a:t>USA and Canada are included*</a:t>
            </a:r>
          </a:p>
          <a:p>
            <a:pPr lvl="0" algn="ctr" defTabSz="914400" eaLnBrk="0" fontAlgn="base" hangingPunct="0">
              <a:spcBef>
                <a:spcPct val="0"/>
              </a:spcBef>
              <a:spcAft>
                <a:spcPct val="0"/>
              </a:spcAft>
            </a:pPr>
            <a:r>
              <a:rPr lang="en-US" altLang="en-US" sz="1000" dirty="0">
                <a:solidFill>
                  <a:srgbClr val="FFFFFF"/>
                </a:solidFill>
                <a:latin typeface="Calibri" panose="020F0502020204030204" pitchFamily="34" charset="0"/>
              </a:rPr>
              <a:t>Registered or IP Authentication</a:t>
            </a:r>
            <a:endParaRPr lang="en-US" altLang="en-US" dirty="0">
              <a:latin typeface="Arial" panose="020B0604020202020204" pitchFamily="34" charset="0"/>
            </a:endParaRPr>
          </a:p>
        </p:txBody>
      </p:sp>
      <p:cxnSp>
        <p:nvCxnSpPr>
          <p:cNvPr id="105" name="AutoShape 65">
            <a:extLst>
              <a:ext uri="{FF2B5EF4-FFF2-40B4-BE49-F238E27FC236}">
                <a16:creationId xmlns:a16="http://schemas.microsoft.com/office/drawing/2014/main" xmlns="" id="{C0F5B136-2B1F-4A18-9D2F-17DB9A5FF2B8}"/>
              </a:ext>
            </a:extLst>
          </p:cNvPr>
          <p:cNvCxnSpPr>
            <a:cxnSpLocks noChangeShapeType="1"/>
          </p:cNvCxnSpPr>
          <p:nvPr/>
        </p:nvCxnSpPr>
        <p:spPr bwMode="auto">
          <a:xfrm>
            <a:off x="9561441" y="2993010"/>
            <a:ext cx="2175951" cy="0"/>
          </a:xfrm>
          <a:prstGeom prst="straightConnector1">
            <a:avLst/>
          </a:prstGeom>
          <a:noFill/>
          <a:ln w="9525"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Tree>
    <p:extLst>
      <p:ext uri="{BB962C8B-B14F-4D97-AF65-F5344CB8AC3E}">
        <p14:creationId xmlns:p14="http://schemas.microsoft.com/office/powerpoint/2010/main" val="2093709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20FBDC-7FA2-4AF9-ABB0-B67003F865BD}"/>
              </a:ext>
            </a:extLst>
          </p:cNvPr>
          <p:cNvSpPr>
            <a:spLocks noGrp="1"/>
          </p:cNvSpPr>
          <p:nvPr>
            <p:ph type="title"/>
          </p:nvPr>
        </p:nvSpPr>
        <p:spPr>
          <a:xfrm>
            <a:off x="3238151" y="2969415"/>
            <a:ext cx="5662567" cy="1400530"/>
          </a:xfrm>
        </p:spPr>
        <p:txBody>
          <a:bodyPr/>
          <a:lstStyle/>
          <a:p>
            <a:r>
              <a:rPr lang="en-US" sz="5400" dirty="0">
                <a:solidFill>
                  <a:schemeClr val="tx1"/>
                </a:solidFill>
              </a:rPr>
              <a:t>Any Questions </a:t>
            </a:r>
            <a:r>
              <a:rPr lang="en-US" sz="5400" dirty="0">
                <a:solidFill>
                  <a:schemeClr val="tx1"/>
                </a:solidFill>
                <a:latin typeface="Arial" panose="020B0604020202020204" pitchFamily="34" charset="0"/>
                <a:cs typeface="Arial" panose="020B0604020202020204" pitchFamily="34" charset="0"/>
              </a:rPr>
              <a:t>?</a:t>
            </a:r>
          </a:p>
        </p:txBody>
      </p:sp>
      <p:pic>
        <p:nvPicPr>
          <p:cNvPr id="4" name="Picture 3">
            <a:extLst>
              <a:ext uri="{FF2B5EF4-FFF2-40B4-BE49-F238E27FC236}">
                <a16:creationId xmlns:a16="http://schemas.microsoft.com/office/drawing/2014/main" xmlns="" id="{4323D897-1CF4-4F7E-B74C-710DD2CDB1FA}"/>
              </a:ext>
            </a:extLst>
          </p:cNvPr>
          <p:cNvPicPr>
            <a:picLocks noChangeAspect="1"/>
          </p:cNvPicPr>
          <p:nvPr/>
        </p:nvPicPr>
        <p:blipFill>
          <a:blip r:embed="rId2"/>
          <a:stretch>
            <a:fillRect/>
          </a:stretch>
        </p:blipFill>
        <p:spPr>
          <a:xfrm>
            <a:off x="8534702" y="4419802"/>
            <a:ext cx="3657298" cy="2438198"/>
          </a:xfrm>
          <a:prstGeom prst="rect">
            <a:avLst/>
          </a:prstGeom>
        </p:spPr>
      </p:pic>
    </p:spTree>
    <p:extLst>
      <p:ext uri="{BB962C8B-B14F-4D97-AF65-F5344CB8AC3E}">
        <p14:creationId xmlns:p14="http://schemas.microsoft.com/office/powerpoint/2010/main" val="5435216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4505</TotalTime>
  <Words>881</Words>
  <Application>Microsoft Office PowerPoint</Application>
  <PresentationFormat>Widescreen</PresentationFormat>
  <Paragraphs>151</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Century Gothic</vt:lpstr>
      <vt:lpstr>Roboto</vt:lpstr>
      <vt:lpstr>Wingdings 3</vt:lpstr>
      <vt:lpstr>Ion Boardroom</vt:lpstr>
      <vt:lpstr>JMS VoIP Telephone Co</vt:lpstr>
      <vt:lpstr>       About JMS VOIP Telephone Co</vt:lpstr>
      <vt:lpstr>What is VoIP and Why?</vt:lpstr>
      <vt:lpstr>What does VoIP look like as our customer?</vt:lpstr>
      <vt:lpstr>    Why Choose JMS VOIP Telephone Co</vt:lpstr>
      <vt:lpstr>      Not all VoIP Providers are the same!</vt:lpstr>
      <vt:lpstr>Our Hosted PBX Telephone features</vt:lpstr>
      <vt:lpstr>            Pricing for JMS VOIP</vt:lpstr>
      <vt:lpstr>Any Questions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Arvida</dc:creator>
  <cp:lastModifiedBy>jason</cp:lastModifiedBy>
  <cp:revision>119</cp:revision>
  <cp:lastPrinted>2019-01-21T23:00:29Z</cp:lastPrinted>
  <dcterms:created xsi:type="dcterms:W3CDTF">2019-01-17T22:43:03Z</dcterms:created>
  <dcterms:modified xsi:type="dcterms:W3CDTF">2019-08-09T19:23:11Z</dcterms:modified>
</cp:coreProperties>
</file>